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2" r:id="rId3"/>
    <p:sldId id="263" r:id="rId4"/>
    <p:sldId id="257" r:id="rId5"/>
    <p:sldId id="270" r:id="rId6"/>
    <p:sldId id="264" r:id="rId7"/>
    <p:sldId id="271" r:id="rId8"/>
    <p:sldId id="272" r:id="rId9"/>
    <p:sldId id="273" r:id="rId10"/>
    <p:sldId id="275" r:id="rId11"/>
    <p:sldId id="274" r:id="rId12"/>
    <p:sldId id="277" r:id="rId13"/>
    <p:sldId id="279" r:id="rId14"/>
    <p:sldId id="278" r:id="rId15"/>
    <p:sldId id="280" r:id="rId16"/>
    <p:sldId id="276" r:id="rId17"/>
    <p:sldId id="282" r:id="rId18"/>
    <p:sldId id="268" r:id="rId19"/>
    <p:sldId id="281" r:id="rId20"/>
    <p:sldId id="283" r:id="rId21"/>
    <p:sldId id="269" r:id="rId22"/>
    <p:sldId id="286" r:id="rId23"/>
    <p:sldId id="284" r:id="rId24"/>
    <p:sldId id="285" r:id="rId25"/>
    <p:sldId id="260"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87191" autoAdjust="0"/>
  </p:normalViewPr>
  <p:slideViewPr>
    <p:cSldViewPr snapToGrid="0">
      <p:cViewPr varScale="1">
        <p:scale>
          <a:sx n="63" d="100"/>
          <a:sy n="63" d="100"/>
        </p:scale>
        <p:origin x="990" y="60"/>
      </p:cViewPr>
      <p:guideLst/>
    </p:cSldViewPr>
  </p:slideViewPr>
  <p:outlineViewPr>
    <p:cViewPr>
      <p:scale>
        <a:sx n="33" d="100"/>
        <a:sy n="33" d="100"/>
      </p:scale>
      <p:origin x="0" y="-15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B3638-5DA2-41E1-A32B-6A772F8F21E8}" type="datetimeFigureOut">
              <a:rPr lang="es-PE" smtClean="0"/>
              <a:t>6/12/2023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4AF42-F54D-45D3-8F72-36401ED196A3}" type="slidenum">
              <a:rPr lang="es-PE" smtClean="0"/>
              <a:t>‹Nº›</a:t>
            </a:fld>
            <a:endParaRPr lang="es-PE"/>
          </a:p>
        </p:txBody>
      </p:sp>
    </p:spTree>
    <p:extLst>
      <p:ext uri="{BB962C8B-B14F-4D97-AF65-F5344CB8AC3E}">
        <p14:creationId xmlns:p14="http://schemas.microsoft.com/office/powerpoint/2010/main" val="226995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effectLst/>
                <a:latin typeface="ibpmplex"/>
              </a:rPr>
              <a:t>De esta forma se destinarán 395.7 millones de soles para entregar a 9,832 familias el Bono Familiar Habitacional (BFH) del programa Techo Propio en la modalidad adquisición de vivienda nueva.</a:t>
            </a:r>
          </a:p>
          <a:p>
            <a:pPr algn="l"/>
            <a:r>
              <a:rPr lang="es-MX" b="0" i="0" dirty="0">
                <a:effectLst/>
                <a:latin typeface="ibpmplex"/>
              </a:rPr>
              <a:t>Los 108.7 millones de soles restantes permitirán efectuar 5,054 desembolsos del Bono del Buen Pagador (BBP) del Nuevo Crédito </a:t>
            </a:r>
            <a:r>
              <a:rPr lang="es-MX" b="0" i="0" dirty="0" err="1">
                <a:effectLst/>
                <a:latin typeface="ibpmplex"/>
              </a:rPr>
              <a:t>Mivivienda</a:t>
            </a:r>
            <a:r>
              <a:rPr lang="es-MX" b="0" i="0" dirty="0">
                <a:effectLst/>
                <a:latin typeface="ibpmplex"/>
              </a:rPr>
              <a:t>.</a:t>
            </a:r>
          </a:p>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17</a:t>
            </a:fld>
            <a:endParaRPr lang="es-PE"/>
          </a:p>
        </p:txBody>
      </p:sp>
    </p:spTree>
    <p:extLst>
      <p:ext uri="{BB962C8B-B14F-4D97-AF65-F5344CB8AC3E}">
        <p14:creationId xmlns:p14="http://schemas.microsoft.com/office/powerpoint/2010/main" val="3512885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06/12/2023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06/12/2023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06/12/2023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06/12/2023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06/12/2023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06/12/2023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06/12/2023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06/12/2023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06/12/2023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06/12/2023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06/12/2023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06/12/2023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sp>
        <p:nvSpPr>
          <p:cNvPr id="3" name="CuadroTexto 2">
            <a:extLst>
              <a:ext uri="{FF2B5EF4-FFF2-40B4-BE49-F238E27FC236}">
                <a16:creationId xmlns:a16="http://schemas.microsoft.com/office/drawing/2014/main" id="{CD5C5B48-8E21-7D5B-BC06-4F810524C325}"/>
              </a:ext>
            </a:extLst>
          </p:cNvPr>
          <p:cNvSpPr txBox="1"/>
          <p:nvPr/>
        </p:nvSpPr>
        <p:spPr>
          <a:xfrm>
            <a:off x="839787" y="1690687"/>
            <a:ext cx="10677957" cy="4932119"/>
          </a:xfrm>
          <a:prstGeom prst="rect">
            <a:avLst/>
          </a:prstGeom>
          <a:noFill/>
        </p:spPr>
        <p:txBody>
          <a:bodyPr wrap="square">
            <a:spAutoFit/>
          </a:bodyPr>
          <a:lstStyle/>
          <a:p>
            <a:pPr marL="12700" marR="5080" algn="just">
              <a:lnSpc>
                <a:spcPct val="99800"/>
              </a:lnSpc>
              <a:spcBef>
                <a:spcPts val="100"/>
              </a:spcBef>
            </a:pPr>
            <a:r>
              <a:rPr lang="es-MX" sz="2400" spc="-5" dirty="0">
                <a:latin typeface="Times New Roman"/>
                <a:cs typeface="Times New Roman"/>
              </a:rPr>
              <a:t>Desde</a:t>
            </a:r>
            <a:r>
              <a:rPr lang="es-MX" sz="2400" spc="-10" dirty="0">
                <a:latin typeface="Times New Roman"/>
                <a:cs typeface="Times New Roman"/>
              </a:rPr>
              <a:t> </a:t>
            </a:r>
            <a:r>
              <a:rPr lang="es-MX" sz="2400" spc="-5" dirty="0">
                <a:latin typeface="Times New Roman"/>
                <a:cs typeface="Times New Roman"/>
              </a:rPr>
              <a:t>el año 2002, el crecimiento</a:t>
            </a:r>
            <a:r>
              <a:rPr lang="es-MX" sz="2400" spc="5" dirty="0">
                <a:latin typeface="Times New Roman"/>
                <a:cs typeface="Times New Roman"/>
              </a:rPr>
              <a:t> </a:t>
            </a:r>
            <a:r>
              <a:rPr lang="es-MX" sz="2400" spc="-5" dirty="0">
                <a:latin typeface="Times New Roman"/>
                <a:cs typeface="Times New Roman"/>
              </a:rPr>
              <a:t>acumulado en el sector </a:t>
            </a:r>
            <a:r>
              <a:rPr lang="es-MX" sz="2400" dirty="0">
                <a:latin typeface="Times New Roman"/>
                <a:cs typeface="Times New Roman"/>
              </a:rPr>
              <a:t> </a:t>
            </a:r>
            <a:r>
              <a:rPr lang="es-MX" sz="2400" spc="-5" dirty="0">
                <a:latin typeface="Times New Roman"/>
                <a:cs typeface="Times New Roman"/>
              </a:rPr>
              <a:t>inmobiliario</a:t>
            </a:r>
            <a:r>
              <a:rPr lang="es-MX" sz="2400" spc="-20" dirty="0">
                <a:latin typeface="Times New Roman"/>
                <a:cs typeface="Times New Roman"/>
              </a:rPr>
              <a:t> </a:t>
            </a:r>
            <a:r>
              <a:rPr lang="es-MX" sz="2400" spc="-5" dirty="0">
                <a:latin typeface="Times New Roman"/>
                <a:cs typeface="Times New Roman"/>
              </a:rPr>
              <a:t>en</a:t>
            </a:r>
            <a:r>
              <a:rPr lang="es-MX" sz="2400" spc="15" dirty="0">
                <a:latin typeface="Times New Roman"/>
                <a:cs typeface="Times New Roman"/>
              </a:rPr>
              <a:t> </a:t>
            </a:r>
            <a:r>
              <a:rPr lang="es-MX" sz="2400" spc="-5" dirty="0">
                <a:latin typeface="Times New Roman"/>
                <a:cs typeface="Times New Roman"/>
              </a:rPr>
              <a:t>el</a:t>
            </a:r>
            <a:r>
              <a:rPr lang="es-MX" sz="2400" spc="5" dirty="0">
                <a:latin typeface="Times New Roman"/>
                <a:cs typeface="Times New Roman"/>
              </a:rPr>
              <a:t> </a:t>
            </a:r>
            <a:r>
              <a:rPr lang="es-MX" sz="2400" spc="-5" dirty="0">
                <a:latin typeface="Times New Roman"/>
                <a:cs typeface="Times New Roman"/>
              </a:rPr>
              <a:t>Perú,</a:t>
            </a:r>
            <a:r>
              <a:rPr lang="es-MX" sz="2400" spc="5" dirty="0">
                <a:latin typeface="Times New Roman"/>
                <a:cs typeface="Times New Roman"/>
              </a:rPr>
              <a:t> </a:t>
            </a:r>
            <a:r>
              <a:rPr lang="es-MX" sz="2400" spc="-5" dirty="0">
                <a:latin typeface="Times New Roman"/>
                <a:cs typeface="Times New Roman"/>
              </a:rPr>
              <a:t>focalizado</a:t>
            </a:r>
            <a:r>
              <a:rPr lang="es-MX" sz="2400" spc="5" dirty="0">
                <a:latin typeface="Times New Roman"/>
                <a:cs typeface="Times New Roman"/>
              </a:rPr>
              <a:t> </a:t>
            </a:r>
            <a:r>
              <a:rPr lang="es-MX" sz="2400" spc="-10" dirty="0">
                <a:latin typeface="Times New Roman"/>
                <a:cs typeface="Times New Roman"/>
              </a:rPr>
              <a:t>ampliamente</a:t>
            </a:r>
            <a:r>
              <a:rPr lang="es-MX" sz="2400" spc="5" dirty="0">
                <a:latin typeface="Times New Roman"/>
                <a:cs typeface="Times New Roman"/>
              </a:rPr>
              <a:t> </a:t>
            </a:r>
            <a:r>
              <a:rPr lang="es-MX" sz="2400" spc="-5" dirty="0">
                <a:latin typeface="Times New Roman"/>
                <a:cs typeface="Times New Roman"/>
              </a:rPr>
              <a:t>en</a:t>
            </a:r>
            <a:r>
              <a:rPr lang="es-MX" sz="2400" dirty="0">
                <a:latin typeface="Times New Roman"/>
                <a:cs typeface="Times New Roman"/>
              </a:rPr>
              <a:t> </a:t>
            </a:r>
            <a:r>
              <a:rPr lang="es-MX" sz="2400" spc="-5" dirty="0">
                <a:latin typeface="Times New Roman"/>
                <a:cs typeface="Times New Roman"/>
              </a:rPr>
              <a:t>Lima,</a:t>
            </a:r>
            <a:r>
              <a:rPr lang="es-MX" sz="2400" spc="20" dirty="0">
                <a:latin typeface="Times New Roman"/>
                <a:cs typeface="Times New Roman"/>
              </a:rPr>
              <a:t> </a:t>
            </a:r>
            <a:r>
              <a:rPr lang="es-MX" sz="2400" spc="-5" dirty="0">
                <a:latin typeface="Times New Roman"/>
                <a:cs typeface="Times New Roman"/>
              </a:rPr>
              <a:t>ha</a:t>
            </a:r>
            <a:r>
              <a:rPr lang="es-MX" sz="2400" spc="10" dirty="0">
                <a:latin typeface="Times New Roman"/>
                <a:cs typeface="Times New Roman"/>
              </a:rPr>
              <a:t> </a:t>
            </a:r>
            <a:r>
              <a:rPr lang="es-MX" sz="2400" spc="-5" dirty="0">
                <a:latin typeface="Times New Roman"/>
                <a:cs typeface="Times New Roman"/>
              </a:rPr>
              <a:t>venido </a:t>
            </a:r>
            <a:r>
              <a:rPr lang="es-MX" sz="2400" spc="-685" dirty="0">
                <a:latin typeface="Times New Roman"/>
                <a:cs typeface="Times New Roman"/>
              </a:rPr>
              <a:t> </a:t>
            </a:r>
            <a:r>
              <a:rPr lang="es-MX" sz="2400" spc="-5" dirty="0">
                <a:latin typeface="Times New Roman"/>
                <a:cs typeface="Times New Roman"/>
              </a:rPr>
              <a:t>incrementándose a </a:t>
            </a:r>
            <a:r>
              <a:rPr lang="es-MX" sz="2400" dirty="0">
                <a:latin typeface="Times New Roman"/>
                <a:cs typeface="Times New Roman"/>
              </a:rPr>
              <a:t>un </a:t>
            </a:r>
            <a:r>
              <a:rPr lang="es-MX" sz="2400" spc="-5" dirty="0">
                <a:latin typeface="Times New Roman"/>
                <a:cs typeface="Times New Roman"/>
              </a:rPr>
              <a:t>ritmo </a:t>
            </a:r>
            <a:r>
              <a:rPr lang="es-MX" sz="2400" dirty="0">
                <a:latin typeface="Times New Roman"/>
                <a:cs typeface="Times New Roman"/>
              </a:rPr>
              <a:t>vertiginoso </a:t>
            </a:r>
            <a:r>
              <a:rPr lang="es-MX" sz="2400" spc="-5" dirty="0">
                <a:latin typeface="Times New Roman"/>
                <a:cs typeface="Times New Roman"/>
              </a:rPr>
              <a:t>con </a:t>
            </a:r>
            <a:r>
              <a:rPr lang="es-MX" sz="2400" dirty="0">
                <a:latin typeface="Times New Roman"/>
                <a:cs typeface="Times New Roman"/>
              </a:rPr>
              <a:t>un </a:t>
            </a:r>
            <a:r>
              <a:rPr lang="es-MX" sz="2400" spc="-5" dirty="0">
                <a:latin typeface="Times New Roman"/>
                <a:cs typeface="Times New Roman"/>
              </a:rPr>
              <a:t>promedio del 17% </a:t>
            </a:r>
            <a:r>
              <a:rPr lang="es-MX" sz="2400" dirty="0">
                <a:latin typeface="Times New Roman"/>
                <a:cs typeface="Times New Roman"/>
              </a:rPr>
              <a:t> </a:t>
            </a:r>
            <a:r>
              <a:rPr lang="es-MX" sz="2400" spc="-5" dirty="0">
                <a:latin typeface="Times New Roman"/>
                <a:cs typeface="Times New Roman"/>
              </a:rPr>
              <a:t>anualmente. </a:t>
            </a:r>
            <a:r>
              <a:rPr lang="es-MX" sz="2400" dirty="0">
                <a:latin typeface="Times New Roman"/>
                <a:cs typeface="Times New Roman"/>
              </a:rPr>
              <a:t>Si </a:t>
            </a:r>
            <a:r>
              <a:rPr lang="es-MX" sz="2400" spc="-5" dirty="0">
                <a:latin typeface="Times New Roman"/>
                <a:cs typeface="Times New Roman"/>
              </a:rPr>
              <a:t>bien</a:t>
            </a:r>
            <a:r>
              <a:rPr lang="es-MX" sz="2400" spc="-10" dirty="0">
                <a:latin typeface="Times New Roman"/>
                <a:cs typeface="Times New Roman"/>
              </a:rPr>
              <a:t> </a:t>
            </a:r>
            <a:r>
              <a:rPr lang="es-MX" sz="2400" spc="-5" dirty="0">
                <a:latin typeface="Times New Roman"/>
                <a:cs typeface="Times New Roman"/>
              </a:rPr>
              <a:t>la</a:t>
            </a:r>
            <a:r>
              <a:rPr lang="es-MX" sz="2400" dirty="0">
                <a:latin typeface="Times New Roman"/>
                <a:cs typeface="Times New Roman"/>
              </a:rPr>
              <a:t> </a:t>
            </a:r>
            <a:r>
              <a:rPr lang="es-MX" sz="2400" spc="-10" dirty="0">
                <a:latin typeface="Times New Roman"/>
                <a:cs typeface="Times New Roman"/>
              </a:rPr>
              <a:t>economía</a:t>
            </a:r>
            <a:r>
              <a:rPr lang="es-MX" sz="2400" dirty="0">
                <a:latin typeface="Times New Roman"/>
                <a:cs typeface="Times New Roman"/>
              </a:rPr>
              <a:t> </a:t>
            </a:r>
            <a:r>
              <a:rPr lang="es-MX" sz="2400" spc="-5" dirty="0">
                <a:latin typeface="Times New Roman"/>
                <a:cs typeface="Times New Roman"/>
              </a:rPr>
              <a:t>peruana </a:t>
            </a:r>
            <a:r>
              <a:rPr lang="es-MX" sz="2400" spc="-10" dirty="0">
                <a:latin typeface="Times New Roman"/>
                <a:cs typeface="Times New Roman"/>
              </a:rPr>
              <a:t>comenzaba</a:t>
            </a:r>
            <a:r>
              <a:rPr lang="es-MX" sz="2400" spc="5" dirty="0">
                <a:latin typeface="Times New Roman"/>
                <a:cs typeface="Times New Roman"/>
              </a:rPr>
              <a:t> </a:t>
            </a:r>
            <a:r>
              <a:rPr lang="es-MX" sz="2400" spc="-5" dirty="0">
                <a:latin typeface="Times New Roman"/>
                <a:cs typeface="Times New Roman"/>
              </a:rPr>
              <a:t>a mostrar </a:t>
            </a:r>
            <a:r>
              <a:rPr lang="es-MX" sz="2400" dirty="0">
                <a:latin typeface="Times New Roman"/>
                <a:cs typeface="Times New Roman"/>
              </a:rPr>
              <a:t> </a:t>
            </a:r>
            <a:r>
              <a:rPr lang="es-MX" sz="2400" spc="-5" dirty="0">
                <a:latin typeface="Times New Roman"/>
                <a:cs typeface="Times New Roman"/>
              </a:rPr>
              <a:t>claros rasgos</a:t>
            </a:r>
            <a:r>
              <a:rPr lang="es-MX" sz="2400" spc="-10" dirty="0">
                <a:latin typeface="Times New Roman"/>
                <a:cs typeface="Times New Roman"/>
              </a:rPr>
              <a:t> </a:t>
            </a:r>
            <a:r>
              <a:rPr lang="es-MX" sz="2400" spc="-5" dirty="0">
                <a:latin typeface="Times New Roman"/>
                <a:cs typeface="Times New Roman"/>
              </a:rPr>
              <a:t>de recuperación</a:t>
            </a:r>
            <a:r>
              <a:rPr lang="es-MX" sz="2400" dirty="0">
                <a:latin typeface="Times New Roman"/>
                <a:cs typeface="Times New Roman"/>
              </a:rPr>
              <a:t> </a:t>
            </a:r>
            <a:r>
              <a:rPr lang="es-MX" sz="2400" spc="-5" dirty="0">
                <a:latin typeface="Times New Roman"/>
                <a:cs typeface="Times New Roman"/>
              </a:rPr>
              <a:t>para mediados</a:t>
            </a:r>
            <a:r>
              <a:rPr lang="es-MX" sz="2400" dirty="0">
                <a:latin typeface="Times New Roman"/>
                <a:cs typeface="Times New Roman"/>
              </a:rPr>
              <a:t> </a:t>
            </a:r>
            <a:r>
              <a:rPr lang="es-MX" sz="2400" spc="-5" dirty="0">
                <a:latin typeface="Times New Roman"/>
                <a:cs typeface="Times New Roman"/>
              </a:rPr>
              <a:t>de los años</a:t>
            </a:r>
            <a:r>
              <a:rPr lang="es-MX" sz="2400" spc="10" dirty="0">
                <a:latin typeface="Times New Roman"/>
                <a:cs typeface="Times New Roman"/>
              </a:rPr>
              <a:t> </a:t>
            </a:r>
            <a:r>
              <a:rPr lang="es-MX" sz="2400" dirty="0">
                <a:latin typeface="Times New Roman"/>
                <a:cs typeface="Times New Roman"/>
              </a:rPr>
              <a:t>90,</a:t>
            </a:r>
            <a:r>
              <a:rPr lang="es-MX" sz="2400" spc="-5" dirty="0">
                <a:latin typeface="Times New Roman"/>
                <a:cs typeface="Times New Roman"/>
              </a:rPr>
              <a:t> </a:t>
            </a:r>
            <a:r>
              <a:rPr lang="es-MX" sz="2400" spc="-10" dirty="0">
                <a:latin typeface="Times New Roman"/>
                <a:cs typeface="Times New Roman"/>
              </a:rPr>
              <a:t>el </a:t>
            </a:r>
            <a:r>
              <a:rPr lang="es-MX" sz="2400" spc="-5" dirty="0">
                <a:latin typeface="Times New Roman"/>
                <a:cs typeface="Times New Roman"/>
              </a:rPr>
              <a:t> sector inmobiliario no tuvo mayor activación. Mientras </a:t>
            </a:r>
            <a:r>
              <a:rPr lang="es-MX" sz="2400" dirty="0">
                <a:latin typeface="Times New Roman"/>
                <a:cs typeface="Times New Roman"/>
              </a:rPr>
              <a:t>que </a:t>
            </a:r>
            <a:r>
              <a:rPr lang="es-MX" sz="2400" spc="-5" dirty="0">
                <a:latin typeface="Times New Roman"/>
                <a:cs typeface="Times New Roman"/>
              </a:rPr>
              <a:t>la </a:t>
            </a:r>
            <a:r>
              <a:rPr lang="es-MX" sz="2400" dirty="0">
                <a:latin typeface="Times New Roman"/>
                <a:cs typeface="Times New Roman"/>
              </a:rPr>
              <a:t> </a:t>
            </a:r>
            <a:r>
              <a:rPr lang="es-MX" sz="2400" spc="-5" dirty="0">
                <a:latin typeface="Times New Roman"/>
                <a:cs typeface="Times New Roman"/>
              </a:rPr>
              <a:t>activación de los créditos de consumo </a:t>
            </a:r>
            <a:r>
              <a:rPr lang="es-MX" sz="2400" dirty="0">
                <a:latin typeface="Times New Roman"/>
                <a:cs typeface="Times New Roman"/>
              </a:rPr>
              <a:t>de </a:t>
            </a:r>
            <a:r>
              <a:rPr lang="es-MX" sz="2400" spc="-5" dirty="0">
                <a:latin typeface="Times New Roman"/>
                <a:cs typeface="Times New Roman"/>
              </a:rPr>
              <a:t>la banca privada pudo </a:t>
            </a:r>
            <a:r>
              <a:rPr lang="es-MX" sz="2400" dirty="0">
                <a:latin typeface="Times New Roman"/>
                <a:cs typeface="Times New Roman"/>
              </a:rPr>
              <a:t> </a:t>
            </a:r>
            <a:r>
              <a:rPr lang="es-MX" sz="2400" spc="-5" dirty="0">
                <a:latin typeface="Times New Roman"/>
                <a:cs typeface="Times New Roman"/>
              </a:rPr>
              <a:t>incluir a </a:t>
            </a:r>
            <a:r>
              <a:rPr lang="es-MX" sz="2400" dirty="0">
                <a:latin typeface="Times New Roman"/>
                <a:cs typeface="Times New Roman"/>
              </a:rPr>
              <a:t>los </a:t>
            </a:r>
            <a:r>
              <a:rPr lang="es-MX" sz="2400" spc="-5" dirty="0">
                <a:latin typeface="Times New Roman"/>
                <a:cs typeface="Times New Roman"/>
              </a:rPr>
              <a:t>sectores </a:t>
            </a:r>
            <a:r>
              <a:rPr lang="es-MX" sz="2400" spc="-10" dirty="0">
                <a:latin typeface="Times New Roman"/>
                <a:cs typeface="Times New Roman"/>
              </a:rPr>
              <a:t>más </a:t>
            </a:r>
            <a:r>
              <a:rPr lang="es-MX" sz="2400" dirty="0">
                <a:latin typeface="Times New Roman"/>
                <a:cs typeface="Times New Roman"/>
              </a:rPr>
              <a:t>bajos; </a:t>
            </a:r>
            <a:r>
              <a:rPr lang="es-MX" sz="2400" spc="-5" dirty="0">
                <a:latin typeface="Times New Roman"/>
                <a:cs typeface="Times New Roman"/>
              </a:rPr>
              <a:t>hasta inicios del año </a:t>
            </a:r>
            <a:r>
              <a:rPr lang="es-MX" sz="2400" dirty="0">
                <a:latin typeface="Times New Roman"/>
                <a:cs typeface="Times New Roman"/>
              </a:rPr>
              <a:t>2000, los </a:t>
            </a:r>
            <a:r>
              <a:rPr lang="es-MX" sz="2400" spc="5" dirty="0">
                <a:latin typeface="Times New Roman"/>
                <a:cs typeface="Times New Roman"/>
              </a:rPr>
              <a:t> </a:t>
            </a:r>
            <a:r>
              <a:rPr lang="es-MX" sz="2400" spc="-5" dirty="0">
                <a:latin typeface="Times New Roman"/>
                <a:cs typeface="Times New Roman"/>
              </a:rPr>
              <a:t>créditos</a:t>
            </a:r>
            <a:r>
              <a:rPr lang="es-MX" sz="2400" dirty="0">
                <a:latin typeface="Times New Roman"/>
                <a:cs typeface="Times New Roman"/>
              </a:rPr>
              <a:t> </a:t>
            </a:r>
            <a:r>
              <a:rPr lang="es-MX" sz="2400" spc="-5" dirty="0">
                <a:latin typeface="Times New Roman"/>
                <a:cs typeface="Times New Roman"/>
              </a:rPr>
              <a:t>hipotecarios</a:t>
            </a:r>
            <a:r>
              <a:rPr lang="es-MX" sz="2400" spc="-15" dirty="0">
                <a:latin typeface="Times New Roman"/>
                <a:cs typeface="Times New Roman"/>
              </a:rPr>
              <a:t> </a:t>
            </a:r>
            <a:r>
              <a:rPr lang="es-MX" sz="2400" spc="-5" dirty="0">
                <a:latin typeface="Times New Roman"/>
                <a:cs typeface="Times New Roman"/>
              </a:rPr>
              <a:t>eran</a:t>
            </a:r>
            <a:r>
              <a:rPr lang="es-MX" sz="2400" dirty="0">
                <a:latin typeface="Times New Roman"/>
                <a:cs typeface="Times New Roman"/>
              </a:rPr>
              <a:t> </a:t>
            </a:r>
            <a:r>
              <a:rPr lang="es-MX" sz="2400" spc="-10" dirty="0">
                <a:latin typeface="Times New Roman"/>
                <a:cs typeface="Times New Roman"/>
              </a:rPr>
              <a:t>muy</a:t>
            </a:r>
            <a:r>
              <a:rPr lang="es-MX" sz="2400" spc="20" dirty="0">
                <a:latin typeface="Times New Roman"/>
                <a:cs typeface="Times New Roman"/>
              </a:rPr>
              <a:t> </a:t>
            </a:r>
            <a:r>
              <a:rPr lang="es-MX" sz="2400" spc="-5" dirty="0">
                <a:latin typeface="Times New Roman"/>
                <a:cs typeface="Times New Roman"/>
              </a:rPr>
              <a:t>escasos</a:t>
            </a:r>
            <a:r>
              <a:rPr lang="es-MX" sz="2400" spc="-10" dirty="0">
                <a:latin typeface="Times New Roman"/>
                <a:cs typeface="Times New Roman"/>
              </a:rPr>
              <a:t> </a:t>
            </a:r>
            <a:r>
              <a:rPr lang="es-MX" sz="2400" spc="-5" dirty="0">
                <a:latin typeface="Times New Roman"/>
                <a:cs typeface="Times New Roman"/>
              </a:rPr>
              <a:t>y</a:t>
            </a:r>
            <a:r>
              <a:rPr lang="es-MX" sz="2400" dirty="0">
                <a:latin typeface="Times New Roman"/>
                <a:cs typeface="Times New Roman"/>
              </a:rPr>
              <a:t> </a:t>
            </a:r>
            <a:r>
              <a:rPr lang="es-MX" sz="2400" spc="-5" dirty="0">
                <a:latin typeface="Times New Roman"/>
                <a:cs typeface="Times New Roman"/>
              </a:rPr>
              <a:t>exclusivos</a:t>
            </a:r>
            <a:r>
              <a:rPr lang="es-MX" sz="2400" spc="-15" dirty="0">
                <a:latin typeface="Times New Roman"/>
                <a:cs typeface="Times New Roman"/>
              </a:rPr>
              <a:t> </a:t>
            </a:r>
            <a:r>
              <a:rPr lang="es-MX" sz="2400" spc="-5" dirty="0">
                <a:latin typeface="Times New Roman"/>
                <a:cs typeface="Times New Roman"/>
              </a:rPr>
              <a:t>para</a:t>
            </a:r>
            <a:r>
              <a:rPr lang="es-MX" sz="2400" spc="5" dirty="0">
                <a:latin typeface="Times New Roman"/>
                <a:cs typeface="Times New Roman"/>
              </a:rPr>
              <a:t> </a:t>
            </a:r>
            <a:r>
              <a:rPr lang="es-MX" sz="2400" spc="-5" dirty="0">
                <a:latin typeface="Times New Roman"/>
                <a:cs typeface="Times New Roman"/>
              </a:rPr>
              <a:t>la</a:t>
            </a:r>
            <a:r>
              <a:rPr lang="es-MX" sz="2400" spc="-10" dirty="0">
                <a:latin typeface="Times New Roman"/>
                <a:cs typeface="Times New Roman"/>
              </a:rPr>
              <a:t> </a:t>
            </a:r>
            <a:r>
              <a:rPr lang="es-MX" sz="2400" spc="-5" dirty="0">
                <a:latin typeface="Times New Roman"/>
                <a:cs typeface="Times New Roman"/>
              </a:rPr>
              <a:t>clase </a:t>
            </a:r>
            <a:r>
              <a:rPr lang="es-MX" sz="2400" dirty="0">
                <a:latin typeface="Times New Roman"/>
                <a:cs typeface="Times New Roman"/>
              </a:rPr>
              <a:t> </a:t>
            </a:r>
            <a:r>
              <a:rPr lang="es-MX" sz="2400" spc="-5" dirty="0">
                <a:latin typeface="Times New Roman"/>
                <a:cs typeface="Times New Roman"/>
              </a:rPr>
              <a:t>alta.</a:t>
            </a:r>
          </a:p>
          <a:p>
            <a:pPr marL="12700" marR="5080" algn="just">
              <a:lnSpc>
                <a:spcPct val="99800"/>
              </a:lnSpc>
              <a:spcBef>
                <a:spcPts val="100"/>
              </a:spcBef>
            </a:pPr>
            <a:endParaRPr lang="es-MX" sz="2400" spc="-5" dirty="0">
              <a:latin typeface="Times New Roman"/>
              <a:cs typeface="Times New Roman"/>
            </a:endParaRPr>
          </a:p>
          <a:p>
            <a:pPr marL="12700" marR="5080" algn="just">
              <a:lnSpc>
                <a:spcPct val="99800"/>
              </a:lnSpc>
              <a:spcBef>
                <a:spcPts val="100"/>
              </a:spcBef>
            </a:pPr>
            <a:r>
              <a:rPr lang="es-MX" sz="2400" spc="-5" dirty="0">
                <a:latin typeface="Times New Roman"/>
                <a:cs typeface="Times New Roman"/>
              </a:rPr>
              <a:t>La creación</a:t>
            </a:r>
            <a:r>
              <a:rPr lang="es-MX" sz="2400" dirty="0">
                <a:latin typeface="Times New Roman"/>
                <a:cs typeface="Times New Roman"/>
              </a:rPr>
              <a:t> </a:t>
            </a:r>
            <a:r>
              <a:rPr lang="es-MX" sz="2400" spc="-5" dirty="0">
                <a:latin typeface="Times New Roman"/>
                <a:cs typeface="Times New Roman"/>
              </a:rPr>
              <a:t>del Fondo</a:t>
            </a:r>
            <a:r>
              <a:rPr lang="es-MX" sz="2400" spc="10" dirty="0">
                <a:latin typeface="Times New Roman"/>
                <a:cs typeface="Times New Roman"/>
              </a:rPr>
              <a:t> </a:t>
            </a:r>
            <a:r>
              <a:rPr lang="es-MX" sz="2400" spc="-20" dirty="0" err="1">
                <a:latin typeface="Times New Roman"/>
                <a:cs typeface="Times New Roman"/>
              </a:rPr>
              <a:t>MiVivienda</a:t>
            </a:r>
            <a:r>
              <a:rPr lang="es-MX" sz="2400" spc="-10" dirty="0">
                <a:latin typeface="Times New Roman"/>
                <a:cs typeface="Times New Roman"/>
              </a:rPr>
              <a:t> </a:t>
            </a:r>
            <a:r>
              <a:rPr lang="es-MX" sz="2400" spc="-5" dirty="0">
                <a:latin typeface="Times New Roman"/>
                <a:cs typeface="Times New Roman"/>
              </a:rPr>
              <a:t>en el</a:t>
            </a:r>
            <a:r>
              <a:rPr lang="es-MX" sz="2400" dirty="0">
                <a:latin typeface="Times New Roman"/>
                <a:cs typeface="Times New Roman"/>
              </a:rPr>
              <a:t> </a:t>
            </a:r>
            <a:r>
              <a:rPr lang="es-MX" sz="2400" spc="-5" dirty="0">
                <a:latin typeface="Times New Roman"/>
                <a:cs typeface="Times New Roman"/>
              </a:rPr>
              <a:t>año</a:t>
            </a:r>
            <a:r>
              <a:rPr lang="es-MX" sz="2400" spc="-10" dirty="0">
                <a:latin typeface="Times New Roman"/>
                <a:cs typeface="Times New Roman"/>
              </a:rPr>
              <a:t> </a:t>
            </a:r>
            <a:r>
              <a:rPr lang="es-MX" sz="2400" spc="-5" dirty="0">
                <a:latin typeface="Times New Roman"/>
                <a:cs typeface="Times New Roman"/>
              </a:rPr>
              <a:t>1999</a:t>
            </a:r>
            <a:r>
              <a:rPr lang="es-MX" sz="2400" spc="-10" dirty="0">
                <a:latin typeface="Times New Roman"/>
                <a:cs typeface="Times New Roman"/>
              </a:rPr>
              <a:t> </a:t>
            </a:r>
            <a:r>
              <a:rPr lang="es-MX" sz="2400" spc="-5" dirty="0">
                <a:latin typeface="Times New Roman"/>
                <a:cs typeface="Times New Roman"/>
              </a:rPr>
              <a:t>mediante</a:t>
            </a:r>
            <a:r>
              <a:rPr lang="es-MX" sz="2400" spc="10" dirty="0">
                <a:latin typeface="Times New Roman"/>
                <a:cs typeface="Times New Roman"/>
              </a:rPr>
              <a:t> </a:t>
            </a:r>
            <a:r>
              <a:rPr lang="es-MX" sz="2400" spc="-5" dirty="0">
                <a:latin typeface="Times New Roman"/>
                <a:cs typeface="Times New Roman"/>
              </a:rPr>
              <a:t>el </a:t>
            </a:r>
            <a:r>
              <a:rPr lang="es-MX" sz="2400" dirty="0">
                <a:latin typeface="Times New Roman"/>
                <a:cs typeface="Times New Roman"/>
              </a:rPr>
              <a:t> </a:t>
            </a:r>
            <a:r>
              <a:rPr lang="es-MX" sz="2400" spc="-5" dirty="0">
                <a:latin typeface="Times New Roman"/>
                <a:cs typeface="Times New Roman"/>
              </a:rPr>
              <a:t>Decreto Supremo </a:t>
            </a:r>
            <a:r>
              <a:rPr lang="es-MX" sz="2400" spc="5" dirty="0">
                <a:latin typeface="Times New Roman"/>
                <a:cs typeface="Times New Roman"/>
              </a:rPr>
              <a:t>001- </a:t>
            </a:r>
            <a:r>
              <a:rPr lang="es-MX" sz="2400" spc="-5" dirty="0">
                <a:latin typeface="Times New Roman"/>
                <a:cs typeface="Times New Roman"/>
              </a:rPr>
              <a:t>99-MTC, la dramática activación del </a:t>
            </a:r>
            <a:r>
              <a:rPr lang="es-MX" sz="2400" dirty="0">
                <a:latin typeface="Times New Roman"/>
                <a:cs typeface="Times New Roman"/>
              </a:rPr>
              <a:t> </a:t>
            </a:r>
            <a:r>
              <a:rPr lang="es-MX" sz="2400" spc="-10" dirty="0">
                <a:latin typeface="Times New Roman"/>
                <a:cs typeface="Times New Roman"/>
              </a:rPr>
              <a:t>mismo</a:t>
            </a:r>
            <a:r>
              <a:rPr lang="es-MX" sz="2400" spc="15" dirty="0">
                <a:latin typeface="Times New Roman"/>
                <a:cs typeface="Times New Roman"/>
              </a:rPr>
              <a:t> </a:t>
            </a:r>
            <a:r>
              <a:rPr lang="es-MX" sz="2400" spc="-5" dirty="0">
                <a:latin typeface="Times New Roman"/>
                <a:cs typeface="Times New Roman"/>
              </a:rPr>
              <a:t>en</a:t>
            </a:r>
            <a:r>
              <a:rPr lang="es-MX" sz="2400" dirty="0">
                <a:latin typeface="Times New Roman"/>
                <a:cs typeface="Times New Roman"/>
              </a:rPr>
              <a:t> </a:t>
            </a:r>
            <a:r>
              <a:rPr lang="es-MX" sz="2400" spc="-5" dirty="0">
                <a:latin typeface="Times New Roman"/>
                <a:cs typeface="Times New Roman"/>
              </a:rPr>
              <a:t>el</a:t>
            </a:r>
            <a:r>
              <a:rPr lang="es-MX" sz="2400" dirty="0">
                <a:latin typeface="Times New Roman"/>
                <a:cs typeface="Times New Roman"/>
              </a:rPr>
              <a:t> </a:t>
            </a:r>
            <a:r>
              <a:rPr lang="es-MX" sz="2400" spc="-10" dirty="0">
                <a:latin typeface="Times New Roman"/>
                <a:cs typeface="Times New Roman"/>
              </a:rPr>
              <a:t>año</a:t>
            </a:r>
            <a:r>
              <a:rPr lang="es-MX" sz="2400" spc="10" dirty="0">
                <a:latin typeface="Times New Roman"/>
                <a:cs typeface="Times New Roman"/>
              </a:rPr>
              <a:t> </a:t>
            </a:r>
            <a:r>
              <a:rPr lang="es-MX" sz="2400" spc="-5" dirty="0">
                <a:latin typeface="Times New Roman"/>
                <a:cs typeface="Times New Roman"/>
              </a:rPr>
              <a:t>2000 y</a:t>
            </a:r>
            <a:r>
              <a:rPr lang="es-MX" sz="2400" dirty="0">
                <a:latin typeface="Times New Roman"/>
                <a:cs typeface="Times New Roman"/>
              </a:rPr>
              <a:t> </a:t>
            </a:r>
            <a:r>
              <a:rPr lang="es-MX" sz="2400" spc="-5" dirty="0">
                <a:latin typeface="Times New Roman"/>
                <a:cs typeface="Times New Roman"/>
              </a:rPr>
              <a:t>las</a:t>
            </a:r>
            <a:r>
              <a:rPr lang="es-MX" sz="2400" spc="-15" dirty="0">
                <a:latin typeface="Times New Roman"/>
                <a:cs typeface="Times New Roman"/>
              </a:rPr>
              <a:t> </a:t>
            </a:r>
            <a:r>
              <a:rPr lang="es-MX" sz="2400" spc="-5" dirty="0">
                <a:latin typeface="Times New Roman"/>
                <a:cs typeface="Times New Roman"/>
              </a:rPr>
              <a:t>mejores</a:t>
            </a:r>
            <a:r>
              <a:rPr lang="es-MX" sz="2400" spc="15" dirty="0">
                <a:latin typeface="Times New Roman"/>
                <a:cs typeface="Times New Roman"/>
              </a:rPr>
              <a:t> </a:t>
            </a:r>
            <a:r>
              <a:rPr lang="es-MX" sz="2400" spc="-5" dirty="0">
                <a:latin typeface="Times New Roman"/>
                <a:cs typeface="Times New Roman"/>
              </a:rPr>
              <a:t>condiciones</a:t>
            </a:r>
            <a:r>
              <a:rPr lang="es-MX" sz="2400" spc="-25" dirty="0">
                <a:latin typeface="Times New Roman"/>
                <a:cs typeface="Times New Roman"/>
              </a:rPr>
              <a:t> </a:t>
            </a:r>
            <a:r>
              <a:rPr lang="es-MX" sz="2400" spc="-5" dirty="0">
                <a:latin typeface="Times New Roman"/>
                <a:cs typeface="Times New Roman"/>
              </a:rPr>
              <a:t>económicas</a:t>
            </a:r>
            <a:r>
              <a:rPr lang="es-MX" sz="2400" dirty="0">
                <a:latin typeface="Times New Roman"/>
                <a:cs typeface="Times New Roman"/>
              </a:rPr>
              <a:t> </a:t>
            </a:r>
            <a:r>
              <a:rPr lang="es-MX" sz="2400" spc="-5" dirty="0">
                <a:latin typeface="Times New Roman"/>
                <a:cs typeface="Times New Roman"/>
              </a:rPr>
              <a:t>del </a:t>
            </a:r>
            <a:r>
              <a:rPr lang="es-MX" sz="2400" dirty="0">
                <a:latin typeface="Times New Roman"/>
                <a:cs typeface="Times New Roman"/>
              </a:rPr>
              <a:t> </a:t>
            </a:r>
            <a:r>
              <a:rPr lang="es-MX" sz="2400" spc="-5" dirty="0">
                <a:latin typeface="Times New Roman"/>
                <a:cs typeface="Times New Roman"/>
              </a:rPr>
              <a:t>país</a:t>
            </a:r>
            <a:r>
              <a:rPr lang="es-MX" sz="2400" dirty="0">
                <a:latin typeface="Times New Roman"/>
                <a:cs typeface="Times New Roman"/>
              </a:rPr>
              <a:t> </a:t>
            </a:r>
            <a:r>
              <a:rPr lang="es-MX" sz="2400" spc="-5" dirty="0">
                <a:latin typeface="Times New Roman"/>
                <a:cs typeface="Times New Roman"/>
              </a:rPr>
              <a:t>gracias</a:t>
            </a:r>
            <a:r>
              <a:rPr lang="es-MX" sz="2400" dirty="0">
                <a:latin typeface="Times New Roman"/>
                <a:cs typeface="Times New Roman"/>
              </a:rPr>
              <a:t> </a:t>
            </a:r>
            <a:r>
              <a:rPr lang="es-MX" sz="2400" spc="-5" dirty="0">
                <a:latin typeface="Times New Roman"/>
                <a:cs typeface="Times New Roman"/>
              </a:rPr>
              <a:t>al</a:t>
            </a:r>
            <a:r>
              <a:rPr lang="es-MX" sz="2400" spc="5" dirty="0">
                <a:latin typeface="Times New Roman"/>
                <a:cs typeface="Times New Roman"/>
              </a:rPr>
              <a:t> </a:t>
            </a:r>
            <a:r>
              <a:rPr lang="es-MX" sz="2400" spc="-5" dirty="0">
                <a:latin typeface="Times New Roman"/>
                <a:cs typeface="Times New Roman"/>
              </a:rPr>
              <a:t>súper</a:t>
            </a:r>
            <a:r>
              <a:rPr lang="es-MX" sz="2400" dirty="0">
                <a:latin typeface="Times New Roman"/>
                <a:cs typeface="Times New Roman"/>
              </a:rPr>
              <a:t> </a:t>
            </a:r>
            <a:r>
              <a:rPr lang="es-MX" sz="2400" spc="-5" dirty="0">
                <a:latin typeface="Times New Roman"/>
                <a:cs typeface="Times New Roman"/>
              </a:rPr>
              <a:t>ciclo mundial</a:t>
            </a:r>
            <a:r>
              <a:rPr lang="es-MX" sz="2400" spc="5" dirty="0">
                <a:latin typeface="Times New Roman"/>
                <a:cs typeface="Times New Roman"/>
              </a:rPr>
              <a:t> </a:t>
            </a:r>
            <a:r>
              <a:rPr lang="es-MX" sz="2400" spc="-5" dirty="0">
                <a:latin typeface="Times New Roman"/>
                <a:cs typeface="Times New Roman"/>
              </a:rPr>
              <a:t>de</a:t>
            </a:r>
            <a:r>
              <a:rPr lang="es-MX" sz="2400" dirty="0">
                <a:latin typeface="Times New Roman"/>
                <a:cs typeface="Times New Roman"/>
              </a:rPr>
              <a:t> </a:t>
            </a:r>
            <a:r>
              <a:rPr lang="es-MX" sz="2400" spc="-5" dirty="0">
                <a:latin typeface="Times New Roman"/>
                <a:cs typeface="Times New Roman"/>
              </a:rPr>
              <a:t>los</a:t>
            </a:r>
            <a:r>
              <a:rPr lang="es-MX" sz="2400" spc="-10" dirty="0">
                <a:latin typeface="Times New Roman"/>
                <a:cs typeface="Times New Roman"/>
              </a:rPr>
              <a:t> metales</a:t>
            </a:r>
            <a:r>
              <a:rPr lang="es-MX" sz="2400" spc="20" dirty="0">
                <a:latin typeface="Times New Roman"/>
                <a:cs typeface="Times New Roman"/>
              </a:rPr>
              <a:t> </a:t>
            </a:r>
            <a:r>
              <a:rPr lang="es-MX" sz="2400" spc="-5" dirty="0">
                <a:latin typeface="Times New Roman"/>
                <a:cs typeface="Times New Roman"/>
              </a:rPr>
              <a:t>permitieron</a:t>
            </a:r>
            <a:r>
              <a:rPr lang="es-MX" sz="2400" dirty="0">
                <a:latin typeface="Times New Roman"/>
                <a:cs typeface="Times New Roman"/>
              </a:rPr>
              <a:t> </a:t>
            </a:r>
            <a:r>
              <a:rPr lang="es-MX" sz="2400" spc="-5" dirty="0">
                <a:latin typeface="Times New Roman"/>
                <a:cs typeface="Times New Roman"/>
              </a:rPr>
              <a:t>una </a:t>
            </a:r>
            <a:r>
              <a:rPr lang="es-MX" sz="2400" spc="-685" dirty="0">
                <a:latin typeface="Times New Roman"/>
                <a:cs typeface="Times New Roman"/>
              </a:rPr>
              <a:t> </a:t>
            </a:r>
            <a:r>
              <a:rPr lang="es-MX" sz="2400" spc="-5" dirty="0">
                <a:latin typeface="Times New Roman"/>
                <a:cs typeface="Times New Roman"/>
              </a:rPr>
              <a:t>verdadera transformación en el sector inmobiliario. </a:t>
            </a:r>
          </a:p>
          <a:p>
            <a:pPr marL="12700" marR="5080" algn="just">
              <a:lnSpc>
                <a:spcPct val="99800"/>
              </a:lnSpc>
              <a:spcBef>
                <a:spcPts val="100"/>
              </a:spcBef>
            </a:pPr>
            <a:endParaRPr lang="es-MX" sz="2400" dirty="0">
              <a:latin typeface="Times New Roman"/>
              <a:cs typeface="Times New Roman"/>
            </a:endParaRPr>
          </a:p>
        </p:txBody>
      </p:sp>
    </p:spTree>
    <p:extLst>
      <p:ext uri="{BB962C8B-B14F-4D97-AF65-F5344CB8AC3E}">
        <p14:creationId xmlns:p14="http://schemas.microsoft.com/office/powerpoint/2010/main" val="423229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sp>
        <p:nvSpPr>
          <p:cNvPr id="3" name="CuadroTexto 2">
            <a:extLst>
              <a:ext uri="{FF2B5EF4-FFF2-40B4-BE49-F238E27FC236}">
                <a16:creationId xmlns:a16="http://schemas.microsoft.com/office/drawing/2014/main" id="{EF2984EE-DC63-01CB-8105-8636DB165759}"/>
              </a:ext>
            </a:extLst>
          </p:cNvPr>
          <p:cNvSpPr txBox="1"/>
          <p:nvPr/>
        </p:nvSpPr>
        <p:spPr>
          <a:xfrm>
            <a:off x="660039" y="1690688"/>
            <a:ext cx="10871921" cy="4721805"/>
          </a:xfrm>
          <a:prstGeom prst="rect">
            <a:avLst/>
          </a:prstGeom>
          <a:noFill/>
        </p:spPr>
        <p:txBody>
          <a:bodyPr wrap="square">
            <a:spAutoFit/>
          </a:bodyPr>
          <a:lstStyle/>
          <a:p>
            <a:pPr algn="just"/>
            <a:r>
              <a:rPr lang="es-MX" sz="2000" dirty="0"/>
              <a:t>Es importante tener claro que en el Perú todo el sistema hipotecario, antes  de la creación de este fondo, venía de entidades estatales como el Banco  Central Hipotecario o el Banco de la Vivienda y de mutuales privadas,  sistemas que fracasaron por sus malas administraciones y la crisis  económica de los 80. En la economía peruana, donde se estima que el  70% de los trabajadores son informales, poder generar instrumentos de  inclusión financiera al crédito hipotecario fue uno de los más grandes  avances.</a:t>
            </a:r>
          </a:p>
          <a:p>
            <a:pPr algn="just"/>
            <a:endParaRPr lang="es-MX" sz="2000" dirty="0"/>
          </a:p>
          <a:p>
            <a:pPr marL="12700" marR="59690">
              <a:lnSpc>
                <a:spcPct val="100000"/>
              </a:lnSpc>
              <a:spcBef>
                <a:spcPts val="95"/>
              </a:spcBef>
            </a:pPr>
            <a:r>
              <a:rPr lang="es-MX" sz="2000" dirty="0"/>
              <a:t>Con el Fondo </a:t>
            </a:r>
            <a:r>
              <a:rPr lang="es-MX" sz="2000" dirty="0" err="1"/>
              <a:t>MiVivienda</a:t>
            </a:r>
            <a:r>
              <a:rPr lang="es-MX" sz="2000" dirty="0"/>
              <a:t> ya afianzado, los bancos se apresuraron a  ofrecer planes de ahorro para aprobar créditos hipotecarios a esta gran  cantidad de clientes.</a:t>
            </a:r>
          </a:p>
          <a:p>
            <a:pPr>
              <a:lnSpc>
                <a:spcPct val="100000"/>
              </a:lnSpc>
              <a:spcBef>
                <a:spcPts val="45"/>
              </a:spcBef>
            </a:pPr>
            <a:endParaRPr lang="es-MX" sz="2000" dirty="0"/>
          </a:p>
          <a:p>
            <a:pPr marL="12700" marR="5080">
              <a:lnSpc>
                <a:spcPct val="99600"/>
              </a:lnSpc>
            </a:pPr>
            <a:r>
              <a:rPr lang="es-MX" sz="2000" dirty="0"/>
              <a:t>Gracias a estas nuevas condiciones, diversos capitales invirtieron en el  negocio inmobiliario dinamizando aún más la oferta; muchos de estos  capitales fueron de familias locales que reiniciaron empresas con  nuevos nombres y otras de capital extranjero que aprovecharon las  condiciones legales peruanas que permiten la venta de un bien futuro.</a:t>
            </a:r>
          </a:p>
          <a:p>
            <a:pPr algn="just"/>
            <a:endParaRPr lang="es-MX" sz="2000" dirty="0"/>
          </a:p>
        </p:txBody>
      </p:sp>
    </p:spTree>
    <p:extLst>
      <p:ext uri="{BB962C8B-B14F-4D97-AF65-F5344CB8AC3E}">
        <p14:creationId xmlns:p14="http://schemas.microsoft.com/office/powerpoint/2010/main" val="2439489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pic>
        <p:nvPicPr>
          <p:cNvPr id="2" name="object 2">
            <a:extLst>
              <a:ext uri="{FF2B5EF4-FFF2-40B4-BE49-F238E27FC236}">
                <a16:creationId xmlns:a16="http://schemas.microsoft.com/office/drawing/2014/main" id="{757B71AD-59B2-DA6F-A6C5-0193D89A7F6F}"/>
              </a:ext>
            </a:extLst>
          </p:cNvPr>
          <p:cNvPicPr/>
          <p:nvPr/>
        </p:nvPicPr>
        <p:blipFill>
          <a:blip r:embed="rId2" cstate="print"/>
          <a:stretch>
            <a:fillRect/>
          </a:stretch>
        </p:blipFill>
        <p:spPr>
          <a:xfrm>
            <a:off x="1137150" y="1754883"/>
            <a:ext cx="9917700" cy="3348233"/>
          </a:xfrm>
          <a:prstGeom prst="rect">
            <a:avLst/>
          </a:prstGeom>
        </p:spPr>
      </p:pic>
      <p:sp>
        <p:nvSpPr>
          <p:cNvPr id="3" name="object 3">
            <a:extLst>
              <a:ext uri="{FF2B5EF4-FFF2-40B4-BE49-F238E27FC236}">
                <a16:creationId xmlns:a16="http://schemas.microsoft.com/office/drawing/2014/main" id="{0BD6D122-41C3-BFB1-6A18-158A4E8E3BD6}"/>
              </a:ext>
            </a:extLst>
          </p:cNvPr>
          <p:cNvSpPr txBox="1"/>
          <p:nvPr/>
        </p:nvSpPr>
        <p:spPr>
          <a:xfrm>
            <a:off x="1727066" y="5364736"/>
            <a:ext cx="7170420" cy="568325"/>
          </a:xfrm>
          <a:prstGeom prst="rect">
            <a:avLst/>
          </a:prstGeom>
        </p:spPr>
        <p:txBody>
          <a:bodyPr vert="horz" wrap="square" lIns="0" tIns="12700" rIns="0" bIns="0" rtlCol="0">
            <a:spAutoFit/>
          </a:bodyPr>
          <a:lstStyle/>
          <a:p>
            <a:pPr marL="12700">
              <a:lnSpc>
                <a:spcPts val="2135"/>
              </a:lnSpc>
              <a:spcBef>
                <a:spcPts val="100"/>
              </a:spcBef>
            </a:pPr>
            <a:r>
              <a:rPr sz="1800" i="1" dirty="0">
                <a:latin typeface="Times New Roman"/>
                <a:cs typeface="Times New Roman"/>
              </a:rPr>
              <a:t>Evolución</a:t>
            </a:r>
            <a:r>
              <a:rPr sz="1800" i="1" spc="-30" dirty="0">
                <a:latin typeface="Times New Roman"/>
                <a:cs typeface="Times New Roman"/>
              </a:rPr>
              <a:t> </a:t>
            </a:r>
            <a:r>
              <a:rPr sz="1800" i="1" dirty="0">
                <a:latin typeface="Times New Roman"/>
                <a:cs typeface="Times New Roman"/>
              </a:rPr>
              <a:t>de</a:t>
            </a:r>
            <a:r>
              <a:rPr sz="1800" i="1" spc="-15" dirty="0">
                <a:latin typeface="Times New Roman"/>
                <a:cs typeface="Times New Roman"/>
              </a:rPr>
              <a:t> </a:t>
            </a:r>
            <a:r>
              <a:rPr sz="1800" i="1" dirty="0">
                <a:latin typeface="Times New Roman"/>
                <a:cs typeface="Times New Roman"/>
              </a:rPr>
              <a:t>la</a:t>
            </a:r>
            <a:r>
              <a:rPr sz="1800" i="1" spc="-15" dirty="0">
                <a:latin typeface="Times New Roman"/>
                <a:cs typeface="Times New Roman"/>
              </a:rPr>
              <a:t> </a:t>
            </a:r>
            <a:r>
              <a:rPr sz="1800" i="1" dirty="0">
                <a:latin typeface="Times New Roman"/>
                <a:cs typeface="Times New Roman"/>
              </a:rPr>
              <a:t>venta</a:t>
            </a:r>
            <a:r>
              <a:rPr sz="1800" i="1" spc="-15" dirty="0">
                <a:latin typeface="Times New Roman"/>
                <a:cs typeface="Times New Roman"/>
              </a:rPr>
              <a:t> </a:t>
            </a:r>
            <a:r>
              <a:rPr sz="1800" i="1" dirty="0">
                <a:latin typeface="Times New Roman"/>
                <a:cs typeface="Times New Roman"/>
              </a:rPr>
              <a:t>de</a:t>
            </a:r>
            <a:r>
              <a:rPr sz="1800" i="1" spc="-15" dirty="0">
                <a:latin typeface="Times New Roman"/>
                <a:cs typeface="Times New Roman"/>
              </a:rPr>
              <a:t> </a:t>
            </a:r>
            <a:r>
              <a:rPr sz="1800" i="1" dirty="0">
                <a:latin typeface="Times New Roman"/>
                <a:cs typeface="Times New Roman"/>
              </a:rPr>
              <a:t>departamentos.</a:t>
            </a:r>
            <a:endParaRPr sz="1800" dirty="0">
              <a:latin typeface="Times New Roman"/>
              <a:cs typeface="Times New Roman"/>
            </a:endParaRPr>
          </a:p>
          <a:p>
            <a:pPr marL="12700">
              <a:lnSpc>
                <a:spcPts val="2135"/>
              </a:lnSpc>
            </a:pPr>
            <a:r>
              <a:rPr sz="1800" dirty="0">
                <a:latin typeface="Times New Roman"/>
                <a:cs typeface="Times New Roman"/>
              </a:rPr>
              <a:t>Adaptado</a:t>
            </a:r>
            <a:r>
              <a:rPr sz="1800" spc="-15" dirty="0">
                <a:latin typeface="Times New Roman"/>
                <a:cs typeface="Times New Roman"/>
              </a:rPr>
              <a:t> </a:t>
            </a:r>
            <a:r>
              <a:rPr sz="1800" spc="-5" dirty="0">
                <a:latin typeface="Times New Roman"/>
                <a:cs typeface="Times New Roman"/>
              </a:rPr>
              <a:t>de </a:t>
            </a:r>
            <a:r>
              <a:rPr sz="1800" i="1" spc="-5" dirty="0">
                <a:latin typeface="Times New Roman"/>
                <a:cs typeface="Times New Roman"/>
              </a:rPr>
              <a:t>Memoria</a:t>
            </a:r>
            <a:r>
              <a:rPr sz="1800" i="1" spc="-35" dirty="0">
                <a:latin typeface="Times New Roman"/>
                <a:cs typeface="Times New Roman"/>
              </a:rPr>
              <a:t> </a:t>
            </a:r>
            <a:r>
              <a:rPr sz="1800" i="1" dirty="0">
                <a:latin typeface="Times New Roman"/>
                <a:cs typeface="Times New Roman"/>
              </a:rPr>
              <a:t>Anual</a:t>
            </a:r>
            <a:r>
              <a:rPr sz="1800" i="1" spc="-5" dirty="0">
                <a:latin typeface="Times New Roman"/>
                <a:cs typeface="Times New Roman"/>
              </a:rPr>
              <a:t> </a:t>
            </a:r>
            <a:r>
              <a:rPr sz="1800" i="1" dirty="0">
                <a:latin typeface="Times New Roman"/>
                <a:cs typeface="Times New Roman"/>
              </a:rPr>
              <a:t>2016</a:t>
            </a:r>
            <a:r>
              <a:rPr sz="1800" i="1" spc="-10" dirty="0">
                <a:latin typeface="Times New Roman"/>
                <a:cs typeface="Times New Roman"/>
              </a:rPr>
              <a:t> </a:t>
            </a:r>
            <a:r>
              <a:rPr sz="1800" dirty="0">
                <a:latin typeface="Times New Roman"/>
                <a:cs typeface="Times New Roman"/>
              </a:rPr>
              <a:t>(Banco</a:t>
            </a:r>
            <a:r>
              <a:rPr sz="1800" spc="-15" dirty="0">
                <a:latin typeface="Times New Roman"/>
                <a:cs typeface="Times New Roman"/>
              </a:rPr>
              <a:t> </a:t>
            </a:r>
            <a:r>
              <a:rPr sz="1800" dirty="0">
                <a:latin typeface="Times New Roman"/>
                <a:cs typeface="Times New Roman"/>
              </a:rPr>
              <a:t>Central</a:t>
            </a:r>
            <a:r>
              <a:rPr sz="1800" spc="-20" dirty="0">
                <a:latin typeface="Times New Roman"/>
                <a:cs typeface="Times New Roman"/>
              </a:rPr>
              <a:t> </a:t>
            </a:r>
            <a:r>
              <a:rPr sz="1800" dirty="0">
                <a:latin typeface="Times New Roman"/>
                <a:cs typeface="Times New Roman"/>
              </a:rPr>
              <a:t>de</a:t>
            </a:r>
            <a:r>
              <a:rPr sz="1800" spc="-5" dirty="0">
                <a:latin typeface="Times New Roman"/>
                <a:cs typeface="Times New Roman"/>
              </a:rPr>
              <a:t> </a:t>
            </a:r>
            <a:r>
              <a:rPr sz="1800" dirty="0">
                <a:latin typeface="Times New Roman"/>
                <a:cs typeface="Times New Roman"/>
              </a:rPr>
              <a:t>Reserva</a:t>
            </a:r>
            <a:r>
              <a:rPr sz="1800" spc="-5" dirty="0">
                <a:latin typeface="Times New Roman"/>
                <a:cs typeface="Times New Roman"/>
              </a:rPr>
              <a:t> </a:t>
            </a:r>
            <a:r>
              <a:rPr sz="1800" dirty="0">
                <a:latin typeface="Times New Roman"/>
                <a:cs typeface="Times New Roman"/>
              </a:rPr>
              <a:t>del</a:t>
            </a:r>
            <a:r>
              <a:rPr sz="1800" spc="-5" dirty="0">
                <a:latin typeface="Times New Roman"/>
                <a:cs typeface="Times New Roman"/>
              </a:rPr>
              <a:t> </a:t>
            </a:r>
            <a:r>
              <a:rPr sz="1800" dirty="0">
                <a:latin typeface="Times New Roman"/>
                <a:cs typeface="Times New Roman"/>
              </a:rPr>
              <a:t>Perú, 2016)</a:t>
            </a:r>
          </a:p>
        </p:txBody>
      </p:sp>
    </p:spTree>
    <p:extLst>
      <p:ext uri="{BB962C8B-B14F-4D97-AF65-F5344CB8AC3E}">
        <p14:creationId xmlns:p14="http://schemas.microsoft.com/office/powerpoint/2010/main" val="1981861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pic>
        <p:nvPicPr>
          <p:cNvPr id="2" name="Imagen 1">
            <a:extLst>
              <a:ext uri="{FF2B5EF4-FFF2-40B4-BE49-F238E27FC236}">
                <a16:creationId xmlns:a16="http://schemas.microsoft.com/office/drawing/2014/main" id="{CC49A617-8D40-D883-FF56-8109DAAED0BC}"/>
              </a:ext>
            </a:extLst>
          </p:cNvPr>
          <p:cNvPicPr>
            <a:picLocks noChangeAspect="1"/>
          </p:cNvPicPr>
          <p:nvPr/>
        </p:nvPicPr>
        <p:blipFill>
          <a:blip r:embed="rId2"/>
          <a:stretch>
            <a:fillRect/>
          </a:stretch>
        </p:blipFill>
        <p:spPr>
          <a:xfrm>
            <a:off x="1644071" y="1569969"/>
            <a:ext cx="8580584" cy="4846440"/>
          </a:xfrm>
          <a:prstGeom prst="rect">
            <a:avLst/>
          </a:prstGeom>
        </p:spPr>
      </p:pic>
    </p:spTree>
    <p:extLst>
      <p:ext uri="{BB962C8B-B14F-4D97-AF65-F5344CB8AC3E}">
        <p14:creationId xmlns:p14="http://schemas.microsoft.com/office/powerpoint/2010/main" val="1520851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pic>
        <p:nvPicPr>
          <p:cNvPr id="2" name="Imagen 1">
            <a:extLst>
              <a:ext uri="{FF2B5EF4-FFF2-40B4-BE49-F238E27FC236}">
                <a16:creationId xmlns:a16="http://schemas.microsoft.com/office/drawing/2014/main" id="{025E6E34-C73A-F54D-A746-9250B64501BD}"/>
              </a:ext>
            </a:extLst>
          </p:cNvPr>
          <p:cNvPicPr>
            <a:picLocks noChangeAspect="1"/>
          </p:cNvPicPr>
          <p:nvPr/>
        </p:nvPicPr>
        <p:blipFill>
          <a:blip r:embed="rId2"/>
          <a:stretch>
            <a:fillRect/>
          </a:stretch>
        </p:blipFill>
        <p:spPr>
          <a:xfrm>
            <a:off x="1408782" y="1571574"/>
            <a:ext cx="9540692" cy="5201893"/>
          </a:xfrm>
          <a:prstGeom prst="rect">
            <a:avLst/>
          </a:prstGeom>
        </p:spPr>
      </p:pic>
    </p:spTree>
    <p:extLst>
      <p:ext uri="{BB962C8B-B14F-4D97-AF65-F5344CB8AC3E}">
        <p14:creationId xmlns:p14="http://schemas.microsoft.com/office/powerpoint/2010/main" val="4187460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pic>
        <p:nvPicPr>
          <p:cNvPr id="2" name="Imagen 1">
            <a:extLst>
              <a:ext uri="{FF2B5EF4-FFF2-40B4-BE49-F238E27FC236}">
                <a16:creationId xmlns:a16="http://schemas.microsoft.com/office/drawing/2014/main" id="{A8E0B0D9-C9A4-DFD5-9650-04CEA41515C0}"/>
              </a:ext>
            </a:extLst>
          </p:cNvPr>
          <p:cNvPicPr>
            <a:picLocks noChangeAspect="1"/>
          </p:cNvPicPr>
          <p:nvPr/>
        </p:nvPicPr>
        <p:blipFill>
          <a:blip r:embed="rId2"/>
          <a:stretch>
            <a:fillRect/>
          </a:stretch>
        </p:blipFill>
        <p:spPr>
          <a:xfrm>
            <a:off x="1663701" y="1563693"/>
            <a:ext cx="9144368" cy="5148332"/>
          </a:xfrm>
          <a:prstGeom prst="rect">
            <a:avLst/>
          </a:prstGeom>
        </p:spPr>
      </p:pic>
    </p:spTree>
    <p:extLst>
      <p:ext uri="{BB962C8B-B14F-4D97-AF65-F5344CB8AC3E}">
        <p14:creationId xmlns:p14="http://schemas.microsoft.com/office/powerpoint/2010/main" val="416943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pic>
        <p:nvPicPr>
          <p:cNvPr id="3" name="Imagen 2">
            <a:extLst>
              <a:ext uri="{FF2B5EF4-FFF2-40B4-BE49-F238E27FC236}">
                <a16:creationId xmlns:a16="http://schemas.microsoft.com/office/drawing/2014/main" id="{E959AA45-0864-7FC7-C11A-C4D440988A9B}"/>
              </a:ext>
            </a:extLst>
          </p:cNvPr>
          <p:cNvPicPr>
            <a:picLocks noChangeAspect="1"/>
          </p:cNvPicPr>
          <p:nvPr/>
        </p:nvPicPr>
        <p:blipFill rotWithShape="1">
          <a:blip r:embed="rId2"/>
          <a:srcRect t="1199"/>
          <a:stretch/>
        </p:blipFill>
        <p:spPr>
          <a:xfrm>
            <a:off x="2313992" y="1590344"/>
            <a:ext cx="7951088" cy="5126798"/>
          </a:xfrm>
          <a:prstGeom prst="rect">
            <a:avLst/>
          </a:prstGeom>
        </p:spPr>
      </p:pic>
    </p:spTree>
    <p:extLst>
      <p:ext uri="{BB962C8B-B14F-4D97-AF65-F5344CB8AC3E}">
        <p14:creationId xmlns:p14="http://schemas.microsoft.com/office/powerpoint/2010/main" val="3358299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pic>
        <p:nvPicPr>
          <p:cNvPr id="2" name="Imagen 1">
            <a:extLst>
              <a:ext uri="{FF2B5EF4-FFF2-40B4-BE49-F238E27FC236}">
                <a16:creationId xmlns:a16="http://schemas.microsoft.com/office/drawing/2014/main" id="{96F6CFDC-D6B9-4BC6-9A74-0000B5F13DF7}"/>
              </a:ext>
            </a:extLst>
          </p:cNvPr>
          <p:cNvPicPr>
            <a:picLocks noChangeAspect="1"/>
          </p:cNvPicPr>
          <p:nvPr/>
        </p:nvPicPr>
        <p:blipFill>
          <a:blip r:embed="rId3"/>
          <a:stretch>
            <a:fillRect/>
          </a:stretch>
        </p:blipFill>
        <p:spPr>
          <a:xfrm>
            <a:off x="1948872" y="1621624"/>
            <a:ext cx="8113430" cy="5009259"/>
          </a:xfrm>
          <a:prstGeom prst="rect">
            <a:avLst/>
          </a:prstGeom>
        </p:spPr>
      </p:pic>
    </p:spTree>
    <p:extLst>
      <p:ext uri="{BB962C8B-B14F-4D97-AF65-F5344CB8AC3E}">
        <p14:creationId xmlns:p14="http://schemas.microsoft.com/office/powerpoint/2010/main" val="3322958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7806899" cy="844550"/>
          </a:xfrm>
        </p:spPr>
        <p:txBody>
          <a:bodyPr>
            <a:noAutofit/>
          </a:bodyPr>
          <a:lstStyle/>
          <a:p>
            <a:r>
              <a:rPr lang="es-MX" sz="3200" dirty="0">
                <a:solidFill>
                  <a:srgbClr val="00F3B5"/>
                </a:solidFill>
                <a:latin typeface="Prompt" panose="00000800000000000000" pitchFamily="2" charset="-34"/>
                <a:cs typeface="Prompt" panose="00000800000000000000" pitchFamily="2" charset="-34"/>
              </a:rPr>
              <a:t>Proyectos inmobiliarios de vivienda de interés social: MIVIVIENDA y Techo Propio.</a:t>
            </a:r>
          </a:p>
        </p:txBody>
      </p:sp>
    </p:spTree>
    <p:extLst>
      <p:ext uri="{BB962C8B-B14F-4D97-AF65-F5344CB8AC3E}">
        <p14:creationId xmlns:p14="http://schemas.microsoft.com/office/powerpoint/2010/main" val="3012253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Proyectos inmobiliarios de vivienda de interés social.</a:t>
            </a:r>
            <a:endParaRPr lang="es-ES" sz="3600" dirty="0"/>
          </a:p>
        </p:txBody>
      </p:sp>
      <p:sp>
        <p:nvSpPr>
          <p:cNvPr id="3" name="CuadroTexto 2">
            <a:extLst>
              <a:ext uri="{FF2B5EF4-FFF2-40B4-BE49-F238E27FC236}">
                <a16:creationId xmlns:a16="http://schemas.microsoft.com/office/drawing/2014/main" id="{E316AD49-3D8D-C9A5-8BF2-2E01D40E1D31}"/>
              </a:ext>
            </a:extLst>
          </p:cNvPr>
          <p:cNvSpPr txBox="1"/>
          <p:nvPr/>
        </p:nvSpPr>
        <p:spPr>
          <a:xfrm>
            <a:off x="747424" y="1898134"/>
            <a:ext cx="6096000" cy="369332"/>
          </a:xfrm>
          <a:prstGeom prst="rect">
            <a:avLst/>
          </a:prstGeom>
          <a:noFill/>
        </p:spPr>
        <p:txBody>
          <a:bodyPr wrap="square">
            <a:spAutoFit/>
          </a:bodyPr>
          <a:lstStyle/>
          <a:p>
            <a:r>
              <a:rPr lang="es-PE" dirty="0"/>
              <a:t>Decreto Supremo </a:t>
            </a:r>
            <a:r>
              <a:rPr lang="es-PE" dirty="0" err="1"/>
              <a:t>Nº</a:t>
            </a:r>
            <a:r>
              <a:rPr lang="es-PE" dirty="0"/>
              <a:t> 006-2023-vivienda</a:t>
            </a:r>
          </a:p>
        </p:txBody>
      </p:sp>
      <p:sp>
        <p:nvSpPr>
          <p:cNvPr id="6" name="CuadroTexto 5">
            <a:extLst>
              <a:ext uri="{FF2B5EF4-FFF2-40B4-BE49-F238E27FC236}">
                <a16:creationId xmlns:a16="http://schemas.microsoft.com/office/drawing/2014/main" id="{05365556-8D14-81E7-F30B-32EA9F22445F}"/>
              </a:ext>
            </a:extLst>
          </p:cNvPr>
          <p:cNvSpPr txBox="1"/>
          <p:nvPr/>
        </p:nvSpPr>
        <p:spPr>
          <a:xfrm>
            <a:off x="747424" y="2474912"/>
            <a:ext cx="9994467" cy="3416320"/>
          </a:xfrm>
          <a:prstGeom prst="rect">
            <a:avLst/>
          </a:prstGeom>
          <a:noFill/>
        </p:spPr>
        <p:txBody>
          <a:bodyPr wrap="square">
            <a:spAutoFit/>
          </a:bodyPr>
          <a:lstStyle/>
          <a:p>
            <a:pPr algn="just"/>
            <a:r>
              <a:rPr lang="es-MX" dirty="0"/>
              <a:t>Artículo 6.- Definición de VIS</a:t>
            </a:r>
          </a:p>
          <a:p>
            <a:pPr algn="just"/>
            <a:r>
              <a:rPr lang="es-MX" dirty="0"/>
              <a:t>6.1. La VIS es la vivienda promovida por el Estado, cuya finalidad se encuentra dirigida a reducir la brecha del déficit habitacional cualitativo y cuantitativo. Incluye a la VISTP, la cual se encuentra dirigida a favor de las personas ubicadas en los sectores I, II y III de la población agrupada según quintiles de ingreso y en especial a favor de aquellas que se encuentran asentadas en zonas de riesgo no mitigable o en situación de vulnerabilidad social.</a:t>
            </a:r>
          </a:p>
          <a:p>
            <a:pPr algn="just"/>
            <a:r>
              <a:rPr lang="es-MX" dirty="0"/>
              <a:t>6.2. La adquisición de las unidades de vivienda destinadas a VIS se sujeta a los valores máximos establecidos por las normas correspondientes, dichos valores máximos son actualizados mediante Decreto Supremo a propuesta del MVCS.</a:t>
            </a:r>
          </a:p>
          <a:p>
            <a:pPr algn="just"/>
            <a:r>
              <a:rPr lang="es-MX" dirty="0"/>
              <a:t>6.3. La información actualizada sobre la conformación de la población por quintiles de ingreso, que acredite su condición de pobre o pobre extremo, se obtiene en la plataforma digital del Ministerio de Desarrollo e Inclusión Social.</a:t>
            </a:r>
            <a:endParaRPr lang="es-PE" dirty="0"/>
          </a:p>
        </p:txBody>
      </p:sp>
    </p:spTree>
    <p:extLst>
      <p:ext uri="{BB962C8B-B14F-4D97-AF65-F5344CB8AC3E}">
        <p14:creationId xmlns:p14="http://schemas.microsoft.com/office/powerpoint/2010/main" val="2712216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8" y="2423937"/>
            <a:ext cx="9995900" cy="2123658"/>
          </a:xfrm>
          <a:prstGeom prst="rect">
            <a:avLst/>
          </a:prstGeom>
        </p:spPr>
        <p:txBody>
          <a:bodyPr wrap="square">
            <a:spAutoFit/>
          </a:bodyPr>
          <a:lstStyle/>
          <a:p>
            <a:r>
              <a:rPr lang="es-ES" sz="6600" dirty="0">
                <a:solidFill>
                  <a:srgbClr val="00F3B5"/>
                </a:solidFill>
                <a:latin typeface="Prompt" panose="00000800000000000000" pitchFamily="2" charset="-34"/>
                <a:cs typeface="Prompt" panose="00000800000000000000" pitchFamily="2" charset="-34"/>
              </a:rPr>
              <a:t>Gestión de proyectos inmobiliarios</a:t>
            </a:r>
            <a:endParaRPr lang="es-ES" sz="6600" dirty="0">
              <a:solidFill>
                <a:schemeClr val="bg1"/>
              </a:solidFill>
              <a:latin typeface="Prompt" panose="00000800000000000000" pitchFamily="2" charset="-34"/>
              <a:cs typeface="Prompt" panose="00000800000000000000" pitchFamily="2" charset="-34"/>
            </a:endParaRP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Proyectos inmobiliarios de vivienda de interés social.</a:t>
            </a:r>
            <a:endParaRPr lang="es-ES" sz="3600" dirty="0"/>
          </a:p>
        </p:txBody>
      </p:sp>
      <p:pic>
        <p:nvPicPr>
          <p:cNvPr id="3" name="Imagen 2">
            <a:extLst>
              <a:ext uri="{FF2B5EF4-FFF2-40B4-BE49-F238E27FC236}">
                <a16:creationId xmlns:a16="http://schemas.microsoft.com/office/drawing/2014/main" id="{DE098532-B927-76D5-7BE0-8D9D738101C3}"/>
              </a:ext>
            </a:extLst>
          </p:cNvPr>
          <p:cNvPicPr>
            <a:picLocks noChangeAspect="1"/>
          </p:cNvPicPr>
          <p:nvPr/>
        </p:nvPicPr>
        <p:blipFill>
          <a:blip r:embed="rId2"/>
          <a:stretch>
            <a:fillRect/>
          </a:stretch>
        </p:blipFill>
        <p:spPr>
          <a:xfrm>
            <a:off x="2261236" y="1504748"/>
            <a:ext cx="7453115" cy="5353252"/>
          </a:xfrm>
          <a:prstGeom prst="rect">
            <a:avLst/>
          </a:prstGeom>
        </p:spPr>
      </p:pic>
    </p:spTree>
    <p:extLst>
      <p:ext uri="{BB962C8B-B14F-4D97-AF65-F5344CB8AC3E}">
        <p14:creationId xmlns:p14="http://schemas.microsoft.com/office/powerpoint/2010/main" val="705678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9607990" cy="1429045"/>
          </a:xfrm>
        </p:spPr>
        <p:txBody>
          <a:bodyPr>
            <a:normAutofit/>
          </a:bodyPr>
          <a:lstStyle/>
          <a:p>
            <a:r>
              <a:rPr lang="es-MX" dirty="0">
                <a:solidFill>
                  <a:srgbClr val="00F3B5"/>
                </a:solidFill>
                <a:latin typeface="Prompt" panose="00000800000000000000" pitchFamily="2" charset="-34"/>
                <a:cs typeface="Prompt" panose="00000800000000000000" pitchFamily="2" charset="-34"/>
              </a:rPr>
              <a:t>Conceptos, requisitos y formas de financiamiento.</a:t>
            </a:r>
          </a:p>
        </p:txBody>
      </p:sp>
    </p:spTree>
    <p:extLst>
      <p:ext uri="{BB962C8B-B14F-4D97-AF65-F5344CB8AC3E}">
        <p14:creationId xmlns:p14="http://schemas.microsoft.com/office/powerpoint/2010/main" val="110157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Conceptos, requisitos y formas de financiamiento.</a:t>
            </a:r>
            <a:endParaRPr lang="es-ES" sz="3600" dirty="0"/>
          </a:p>
        </p:txBody>
      </p:sp>
      <p:sp>
        <p:nvSpPr>
          <p:cNvPr id="5" name="CuadroTexto 4">
            <a:extLst>
              <a:ext uri="{FF2B5EF4-FFF2-40B4-BE49-F238E27FC236}">
                <a16:creationId xmlns:a16="http://schemas.microsoft.com/office/drawing/2014/main" id="{90F3E6EC-A2F4-DD68-F392-FDECE1E75707}"/>
              </a:ext>
            </a:extLst>
          </p:cNvPr>
          <p:cNvSpPr txBox="1"/>
          <p:nvPr/>
        </p:nvSpPr>
        <p:spPr>
          <a:xfrm>
            <a:off x="839788" y="1753927"/>
            <a:ext cx="10631776" cy="3693319"/>
          </a:xfrm>
          <a:prstGeom prst="rect">
            <a:avLst/>
          </a:prstGeom>
          <a:noFill/>
        </p:spPr>
        <p:txBody>
          <a:bodyPr wrap="square">
            <a:spAutoFit/>
          </a:bodyPr>
          <a:lstStyle/>
          <a:p>
            <a:pPr algn="just"/>
            <a:r>
              <a:rPr lang="es-MX" sz="2400" dirty="0"/>
              <a:t>Frente a la situación actual con respecto al déficit de vivienda que existe en el país, el Estado tiene especial interés en ir resolviendo ese tema. Por lo tanto, en el caso del mercado inmobiliario el Estado asume el rol de promover la construcción y comercialización de viviendas de bajo costo. Para ello debe impulsar la venta de tierras a bajo costo para poder acercar a los más necesitados a lograr la vivienda propia para reducir la brecha existente.</a:t>
            </a:r>
          </a:p>
          <a:p>
            <a:pPr algn="just"/>
            <a:endParaRPr lang="es-MX" dirty="0"/>
          </a:p>
          <a:p>
            <a:pPr algn="just"/>
            <a:r>
              <a:rPr lang="es-MX" sz="2400" dirty="0"/>
              <a:t>El Fondo </a:t>
            </a:r>
            <a:r>
              <a:rPr lang="es-MX" sz="2400" dirty="0" err="1"/>
              <a:t>Mivivienda</a:t>
            </a:r>
            <a:r>
              <a:rPr lang="es-MX" sz="2400" dirty="0"/>
              <a:t> cuenta con una serie de programas, dos de ellos están orientados a subsidiar la compra de vivienda nueva, estos son: Nuevo Crédito </a:t>
            </a:r>
            <a:r>
              <a:rPr lang="es-MX" sz="2400" dirty="0" err="1"/>
              <a:t>Mivivienda</a:t>
            </a:r>
            <a:r>
              <a:rPr lang="es-MX" sz="2400" dirty="0"/>
              <a:t> y Techo Propio.</a:t>
            </a:r>
            <a:endParaRPr lang="es-PE" sz="2400" dirty="0"/>
          </a:p>
        </p:txBody>
      </p:sp>
    </p:spTree>
    <p:extLst>
      <p:ext uri="{BB962C8B-B14F-4D97-AF65-F5344CB8AC3E}">
        <p14:creationId xmlns:p14="http://schemas.microsoft.com/office/powerpoint/2010/main" val="1744812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Conceptos, requisitos y formas de financiamiento.</a:t>
            </a:r>
            <a:endParaRPr lang="es-ES" sz="3600" dirty="0"/>
          </a:p>
        </p:txBody>
      </p:sp>
      <p:pic>
        <p:nvPicPr>
          <p:cNvPr id="2" name="Imagen 1">
            <a:extLst>
              <a:ext uri="{FF2B5EF4-FFF2-40B4-BE49-F238E27FC236}">
                <a16:creationId xmlns:a16="http://schemas.microsoft.com/office/drawing/2014/main" id="{EAB9753B-41D1-E974-B30A-C6872C340285}"/>
              </a:ext>
            </a:extLst>
          </p:cNvPr>
          <p:cNvPicPr>
            <a:picLocks noChangeAspect="1"/>
          </p:cNvPicPr>
          <p:nvPr/>
        </p:nvPicPr>
        <p:blipFill rotWithShape="1">
          <a:blip r:embed="rId2"/>
          <a:srcRect l="26087" t="39029" r="6739" b="18825"/>
          <a:stretch/>
        </p:blipFill>
        <p:spPr>
          <a:xfrm>
            <a:off x="839788" y="2001178"/>
            <a:ext cx="10556633" cy="3723861"/>
          </a:xfrm>
          <a:prstGeom prst="rect">
            <a:avLst/>
          </a:prstGeom>
        </p:spPr>
      </p:pic>
    </p:spTree>
    <p:extLst>
      <p:ext uri="{BB962C8B-B14F-4D97-AF65-F5344CB8AC3E}">
        <p14:creationId xmlns:p14="http://schemas.microsoft.com/office/powerpoint/2010/main" val="1797550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Conceptos, requisitos y formas de financiamiento.</a:t>
            </a:r>
            <a:endParaRPr lang="es-ES" sz="3600" dirty="0"/>
          </a:p>
        </p:txBody>
      </p:sp>
      <p:pic>
        <p:nvPicPr>
          <p:cNvPr id="3" name="Imagen 2">
            <a:extLst>
              <a:ext uri="{FF2B5EF4-FFF2-40B4-BE49-F238E27FC236}">
                <a16:creationId xmlns:a16="http://schemas.microsoft.com/office/drawing/2014/main" id="{3B0D9622-D7FA-7BF2-B47F-1DD2FAAF2570}"/>
              </a:ext>
            </a:extLst>
          </p:cNvPr>
          <p:cNvPicPr>
            <a:picLocks noChangeAspect="1"/>
          </p:cNvPicPr>
          <p:nvPr/>
        </p:nvPicPr>
        <p:blipFill>
          <a:blip r:embed="rId2"/>
          <a:stretch>
            <a:fillRect/>
          </a:stretch>
        </p:blipFill>
        <p:spPr>
          <a:xfrm>
            <a:off x="938337" y="2107767"/>
            <a:ext cx="10315326" cy="3603048"/>
          </a:xfrm>
          <a:prstGeom prst="rect">
            <a:avLst/>
          </a:prstGeom>
        </p:spPr>
      </p:pic>
    </p:spTree>
    <p:extLst>
      <p:ext uri="{BB962C8B-B14F-4D97-AF65-F5344CB8AC3E}">
        <p14:creationId xmlns:p14="http://schemas.microsoft.com/office/powerpoint/2010/main" val="770450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8490391" cy="844550"/>
          </a:xfrm>
        </p:spPr>
        <p:txBody>
          <a:bodyPr>
            <a:noAutofit/>
          </a:bodyPr>
          <a:lstStyle/>
          <a:p>
            <a:r>
              <a:rPr lang="es-MX" sz="3200" dirty="0">
                <a:solidFill>
                  <a:srgbClr val="00F3B5"/>
                </a:solidFill>
                <a:latin typeface="Prompt" panose="00000800000000000000" pitchFamily="2" charset="-34"/>
                <a:cs typeface="Prompt" panose="00000800000000000000" pitchFamily="2" charset="-34"/>
              </a:rPr>
              <a:t>Mercado Inmobiliario Actual y Proyectos de Vivienda de Interés Social.</a:t>
            </a:r>
          </a:p>
        </p:txBody>
      </p:sp>
      <p:sp>
        <p:nvSpPr>
          <p:cNvPr id="5" name="CuadroTexto 4"/>
          <p:cNvSpPr txBox="1"/>
          <p:nvPr/>
        </p:nvSpPr>
        <p:spPr>
          <a:xfrm>
            <a:off x="1087718" y="3717508"/>
            <a:ext cx="6691357"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Módulo 6</a:t>
            </a:r>
            <a:endParaRPr lang="es-ES" dirty="0"/>
          </a:p>
        </p:txBody>
      </p:sp>
    </p:spTree>
    <p:extLst>
      <p:ext uri="{BB962C8B-B14F-4D97-AF65-F5344CB8AC3E}">
        <p14:creationId xmlns:p14="http://schemas.microsoft.com/office/powerpoint/2010/main" val="107133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rmAutofit/>
          </a:bodyPr>
          <a:lstStyle/>
          <a:p>
            <a:r>
              <a:rPr lang="es-ES" sz="4400" dirty="0">
                <a:solidFill>
                  <a:srgbClr val="00F3B5"/>
                </a:solidFill>
                <a:latin typeface="Prompt" panose="00000800000000000000" pitchFamily="2" charset="-34"/>
                <a:cs typeface="Prompt" panose="00000800000000000000" pitchFamily="2" charset="-34"/>
              </a:rPr>
              <a:t>Temario</a:t>
            </a:r>
            <a:endParaRPr lang="es-ES" dirty="0"/>
          </a:p>
        </p:txBody>
      </p:sp>
      <p:sp>
        <p:nvSpPr>
          <p:cNvPr id="21" name="Marcador de texto 6">
            <a:extLst>
              <a:ext uri="{FF2B5EF4-FFF2-40B4-BE49-F238E27FC236}">
                <a16:creationId xmlns:a16="http://schemas.microsoft.com/office/drawing/2014/main" id="{F1881523-64C5-731F-D0B9-EE39A30EE6B9}"/>
              </a:ext>
            </a:extLst>
          </p:cNvPr>
          <p:cNvSpPr txBox="1">
            <a:spLocks/>
          </p:cNvSpPr>
          <p:nvPr/>
        </p:nvSpPr>
        <p:spPr>
          <a:xfrm>
            <a:off x="912811" y="2051050"/>
            <a:ext cx="7492279" cy="1377950"/>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sz="3200" kern="0" dirty="0">
                <a:solidFill>
                  <a:srgbClr val="374151"/>
                </a:solidFill>
                <a:latin typeface="Segoe UI" panose="020B0502040204020203" pitchFamily="34" charset="0"/>
                <a:ea typeface="Times New Roman" panose="02020603050405020304" pitchFamily="18" charset="0"/>
              </a:rPr>
              <a:t>Módulo VI: Mercado Inmobiliario Actual y Proyectos de Vivienda de Interés Social </a:t>
            </a:r>
            <a:endParaRPr lang="es-ES" sz="4000" dirty="0"/>
          </a:p>
        </p:txBody>
      </p:sp>
      <p:graphicFrame>
        <p:nvGraphicFramePr>
          <p:cNvPr id="22" name="Marcador de contenido 17">
            <a:extLst>
              <a:ext uri="{FF2B5EF4-FFF2-40B4-BE49-F238E27FC236}">
                <a16:creationId xmlns:a16="http://schemas.microsoft.com/office/drawing/2014/main" id="{EB01F63B-6ABB-46FA-CCB2-C50C44854E65}"/>
              </a:ext>
            </a:extLst>
          </p:cNvPr>
          <p:cNvGraphicFramePr>
            <a:graphicFrameLocks/>
          </p:cNvGraphicFramePr>
          <p:nvPr>
            <p:extLst>
              <p:ext uri="{D42A27DB-BD31-4B8C-83A1-F6EECF244321}">
                <p14:modId xmlns:p14="http://schemas.microsoft.com/office/powerpoint/2010/main" val="2679894609"/>
              </p:ext>
            </p:extLst>
          </p:nvPr>
        </p:nvGraphicFramePr>
        <p:xfrm>
          <a:off x="912811" y="3556143"/>
          <a:ext cx="7750898" cy="2465965"/>
        </p:xfrm>
        <a:graphic>
          <a:graphicData uri="http://schemas.openxmlformats.org/drawingml/2006/table">
            <a:tbl>
              <a:tblPr firstRow="1" firstCol="1" bandRow="1">
                <a:tableStyleId>{5C22544A-7EE6-4342-B048-85BDC9FD1C3A}</a:tableStyleId>
              </a:tblPr>
              <a:tblGrid>
                <a:gridCol w="7750898">
                  <a:extLst>
                    <a:ext uri="{9D8B030D-6E8A-4147-A177-3AD203B41FA5}">
                      <a16:colId xmlns:a16="http://schemas.microsoft.com/office/drawing/2014/main" val="4157540545"/>
                    </a:ext>
                  </a:extLst>
                </a:gridCol>
              </a:tblGrid>
              <a:tr h="658074">
                <a:tc>
                  <a:txBody>
                    <a:bodyPr/>
                    <a:lstStyle/>
                    <a:p>
                      <a:pPr indent="152400">
                        <a:lnSpc>
                          <a:spcPct val="107000"/>
                        </a:lnSpc>
                        <a:spcAft>
                          <a:spcPts val="800"/>
                        </a:spcAft>
                      </a:pPr>
                      <a:r>
                        <a:rPr lang="es-ES" sz="2000" kern="0" dirty="0">
                          <a:effectLst/>
                        </a:rPr>
                        <a:t>El mercado inmobiliario: evolución, desarrollo y proyecciones.</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917487290"/>
                  </a:ext>
                </a:extLst>
              </a:tr>
              <a:tr h="1149817">
                <a:tc>
                  <a:txBody>
                    <a:bodyPr/>
                    <a:lstStyle/>
                    <a:p>
                      <a:pPr indent="152400">
                        <a:lnSpc>
                          <a:spcPct val="107000"/>
                        </a:lnSpc>
                        <a:spcAft>
                          <a:spcPts val="800"/>
                        </a:spcAft>
                      </a:pPr>
                      <a:r>
                        <a:rPr lang="es-ES" sz="2000" kern="0" dirty="0">
                          <a:effectLst/>
                        </a:rPr>
                        <a:t>Proyectos inmobiliarios de vivienda de interés social: MIVIVIENDA y Techo Propio.</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287956173"/>
                  </a:ext>
                </a:extLst>
              </a:tr>
              <a:tr h="658074">
                <a:tc>
                  <a:txBody>
                    <a:bodyPr/>
                    <a:lstStyle/>
                    <a:p>
                      <a:pPr indent="152400">
                        <a:lnSpc>
                          <a:spcPct val="107000"/>
                        </a:lnSpc>
                        <a:spcAft>
                          <a:spcPts val="800"/>
                        </a:spcAft>
                      </a:pPr>
                      <a:r>
                        <a:rPr lang="es-ES" sz="2000" kern="0" dirty="0">
                          <a:effectLst/>
                        </a:rPr>
                        <a:t>Conceptos, requisitos y formas de financiamiento.</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723892051"/>
                  </a:ext>
                </a:extLst>
              </a:tr>
            </a:tbl>
          </a:graphicData>
        </a:graphic>
      </p:graphicFrame>
    </p:spTree>
    <p:extLst>
      <p:ext uri="{BB962C8B-B14F-4D97-AF65-F5344CB8AC3E}">
        <p14:creationId xmlns:p14="http://schemas.microsoft.com/office/powerpoint/2010/main" val="307470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8887554" cy="844550"/>
          </a:xfrm>
        </p:spPr>
        <p:txBody>
          <a:bodyPr>
            <a:normAutofit fontScale="90000"/>
          </a:bodyPr>
          <a:lstStyle/>
          <a:p>
            <a:r>
              <a:rPr lang="es-MX" dirty="0">
                <a:solidFill>
                  <a:srgbClr val="00F3B5"/>
                </a:solidFill>
                <a:latin typeface="Prompt" panose="00000800000000000000" pitchFamily="2" charset="-34"/>
                <a:cs typeface="Prompt" panose="00000800000000000000" pitchFamily="2" charset="-34"/>
              </a:rPr>
              <a:t>El mercado inmobiliario: evolución, desarrollo y proyecciones.</a:t>
            </a:r>
          </a:p>
        </p:txBody>
      </p:sp>
    </p:spTree>
    <p:extLst>
      <p:ext uri="{BB962C8B-B14F-4D97-AF65-F5344CB8AC3E}">
        <p14:creationId xmlns:p14="http://schemas.microsoft.com/office/powerpoint/2010/main" val="378126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sp>
        <p:nvSpPr>
          <p:cNvPr id="11" name="Marcador de contenido 10">
            <a:extLst>
              <a:ext uri="{FF2B5EF4-FFF2-40B4-BE49-F238E27FC236}">
                <a16:creationId xmlns:a16="http://schemas.microsoft.com/office/drawing/2014/main" id="{A52DD459-B6AC-DDE9-21BE-18474B283294}"/>
              </a:ext>
            </a:extLst>
          </p:cNvPr>
          <p:cNvSpPr>
            <a:spLocks noGrp="1"/>
          </p:cNvSpPr>
          <p:nvPr>
            <p:ph sz="half" idx="2"/>
          </p:nvPr>
        </p:nvSpPr>
        <p:spPr>
          <a:xfrm>
            <a:off x="839788" y="2505075"/>
            <a:ext cx="10576357" cy="3684588"/>
          </a:xfrm>
        </p:spPr>
        <p:txBody>
          <a:bodyPr>
            <a:normAutofit/>
          </a:bodyPr>
          <a:lstStyle/>
          <a:p>
            <a:pPr algn="just"/>
            <a:r>
              <a:rPr lang="es-MX" sz="2800" dirty="0"/>
              <a:t>El mercado inmobiliario en el Perú tiene características muy particulares con respecto al mismo mercado en otros países de la región. Las continuas crisis económicas y sociales atravesadas durante las décadas de 1970, 1980 y 1990 nos llevan a iniciar el presente siglo con mucho crecimiento pendiente y con una etapa de constante crecimiento económica que hacia el 2005 se ve reflejado en un repentino e insípido boom inmobiliario.</a:t>
            </a:r>
            <a:endParaRPr lang="es-PE" sz="2800" dirty="0"/>
          </a:p>
          <a:p>
            <a:pPr algn="just"/>
            <a:endParaRPr lang="es-PE" dirty="0"/>
          </a:p>
        </p:txBody>
      </p:sp>
    </p:spTree>
    <p:extLst>
      <p:ext uri="{BB962C8B-B14F-4D97-AF65-F5344CB8AC3E}">
        <p14:creationId xmlns:p14="http://schemas.microsoft.com/office/powerpoint/2010/main" val="262635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pic>
        <p:nvPicPr>
          <p:cNvPr id="5" name="Imagen 4">
            <a:extLst>
              <a:ext uri="{FF2B5EF4-FFF2-40B4-BE49-F238E27FC236}">
                <a16:creationId xmlns:a16="http://schemas.microsoft.com/office/drawing/2014/main" id="{478D0ED7-BE74-636C-88C4-4C59E6FC42C3}"/>
              </a:ext>
            </a:extLst>
          </p:cNvPr>
          <p:cNvPicPr>
            <a:picLocks noChangeAspect="1"/>
          </p:cNvPicPr>
          <p:nvPr/>
        </p:nvPicPr>
        <p:blipFill>
          <a:blip r:embed="rId2"/>
          <a:stretch>
            <a:fillRect/>
          </a:stretch>
        </p:blipFill>
        <p:spPr>
          <a:xfrm>
            <a:off x="783667" y="1523551"/>
            <a:ext cx="1485000" cy="2160000"/>
          </a:xfrm>
          <a:prstGeom prst="rect">
            <a:avLst/>
          </a:prstGeom>
        </p:spPr>
      </p:pic>
      <p:sp>
        <p:nvSpPr>
          <p:cNvPr id="6" name="CuadroTexto 5">
            <a:extLst>
              <a:ext uri="{FF2B5EF4-FFF2-40B4-BE49-F238E27FC236}">
                <a16:creationId xmlns:a16="http://schemas.microsoft.com/office/drawing/2014/main" id="{85092512-33DD-A218-148B-AC5D1E8CD483}"/>
              </a:ext>
            </a:extLst>
          </p:cNvPr>
          <p:cNvSpPr txBox="1"/>
          <p:nvPr/>
        </p:nvSpPr>
        <p:spPr>
          <a:xfrm>
            <a:off x="2557670" y="1872733"/>
            <a:ext cx="3903998" cy="923330"/>
          </a:xfrm>
          <a:prstGeom prst="rect">
            <a:avLst/>
          </a:prstGeom>
          <a:solidFill>
            <a:schemeClr val="accent1">
              <a:lumMod val="20000"/>
              <a:lumOff val="80000"/>
            </a:schemeClr>
          </a:solidFill>
        </p:spPr>
        <p:txBody>
          <a:bodyPr wrap="square" rtlCol="0">
            <a:spAutoFit/>
          </a:bodyPr>
          <a:lstStyle/>
          <a:p>
            <a:r>
              <a:rPr lang="es-MX" dirty="0"/>
              <a:t>Extensión: 1´285,215.60 Km2</a:t>
            </a:r>
          </a:p>
          <a:p>
            <a:r>
              <a:rPr lang="es-MX" dirty="0"/>
              <a:t>Población: 33´833,230 habitantes</a:t>
            </a:r>
          </a:p>
          <a:p>
            <a:r>
              <a:rPr lang="es-MX" dirty="0"/>
              <a:t>Densidad aproximada: 26 hab./Km2</a:t>
            </a:r>
            <a:endParaRPr lang="es-PE" dirty="0"/>
          </a:p>
        </p:txBody>
      </p:sp>
      <p:pic>
        <p:nvPicPr>
          <p:cNvPr id="7" name="Imagen 6">
            <a:extLst>
              <a:ext uri="{FF2B5EF4-FFF2-40B4-BE49-F238E27FC236}">
                <a16:creationId xmlns:a16="http://schemas.microsoft.com/office/drawing/2014/main" id="{96ECCA7A-F75D-E15A-C458-2C7759704F04}"/>
              </a:ext>
            </a:extLst>
          </p:cNvPr>
          <p:cNvPicPr>
            <a:picLocks noChangeAspect="1"/>
          </p:cNvPicPr>
          <p:nvPr/>
        </p:nvPicPr>
        <p:blipFill rotWithShape="1">
          <a:blip r:embed="rId3"/>
          <a:srcRect l="20862" r="22494"/>
          <a:stretch/>
        </p:blipFill>
        <p:spPr>
          <a:xfrm>
            <a:off x="2788750" y="2951164"/>
            <a:ext cx="1720919" cy="2160000"/>
          </a:xfrm>
          <a:prstGeom prst="rect">
            <a:avLst/>
          </a:prstGeom>
        </p:spPr>
      </p:pic>
      <p:sp>
        <p:nvSpPr>
          <p:cNvPr id="8" name="CuadroTexto 7">
            <a:extLst>
              <a:ext uri="{FF2B5EF4-FFF2-40B4-BE49-F238E27FC236}">
                <a16:creationId xmlns:a16="http://schemas.microsoft.com/office/drawing/2014/main" id="{1534BFB8-07DF-7C29-DE79-9C95A3590AC8}"/>
              </a:ext>
            </a:extLst>
          </p:cNvPr>
          <p:cNvSpPr txBox="1"/>
          <p:nvPr/>
        </p:nvSpPr>
        <p:spPr>
          <a:xfrm>
            <a:off x="4670680" y="3466098"/>
            <a:ext cx="3903998" cy="923330"/>
          </a:xfrm>
          <a:prstGeom prst="rect">
            <a:avLst/>
          </a:prstGeom>
          <a:solidFill>
            <a:schemeClr val="accent1">
              <a:lumMod val="20000"/>
              <a:lumOff val="80000"/>
            </a:schemeClr>
          </a:solidFill>
        </p:spPr>
        <p:txBody>
          <a:bodyPr wrap="square" rtlCol="0">
            <a:spAutoFit/>
          </a:bodyPr>
          <a:lstStyle/>
          <a:p>
            <a:r>
              <a:rPr lang="es-MX" dirty="0"/>
              <a:t>Extensión: 34,801.59 Km2</a:t>
            </a:r>
          </a:p>
          <a:p>
            <a:r>
              <a:rPr lang="es-MX" dirty="0"/>
              <a:t>Población: </a:t>
            </a:r>
            <a:r>
              <a:rPr lang="es-PE" dirty="0"/>
              <a:t>11´170,333</a:t>
            </a:r>
            <a:r>
              <a:rPr lang="es-MX" dirty="0"/>
              <a:t> habitantes</a:t>
            </a:r>
          </a:p>
          <a:p>
            <a:r>
              <a:rPr lang="es-MX" dirty="0"/>
              <a:t>Densidad aproximada: 321 hab./Km2</a:t>
            </a:r>
            <a:endParaRPr lang="es-PE" dirty="0"/>
          </a:p>
        </p:txBody>
      </p:sp>
      <p:pic>
        <p:nvPicPr>
          <p:cNvPr id="9" name="Imagen 8">
            <a:extLst>
              <a:ext uri="{FF2B5EF4-FFF2-40B4-BE49-F238E27FC236}">
                <a16:creationId xmlns:a16="http://schemas.microsoft.com/office/drawing/2014/main" id="{88E95910-2FC2-8436-9AA3-90F746FA61C4}"/>
              </a:ext>
            </a:extLst>
          </p:cNvPr>
          <p:cNvPicPr>
            <a:picLocks noChangeAspect="1"/>
          </p:cNvPicPr>
          <p:nvPr/>
        </p:nvPicPr>
        <p:blipFill>
          <a:blip r:embed="rId4"/>
          <a:stretch>
            <a:fillRect/>
          </a:stretch>
        </p:blipFill>
        <p:spPr>
          <a:xfrm>
            <a:off x="5533896" y="4581077"/>
            <a:ext cx="1340574" cy="2160000"/>
          </a:xfrm>
          <a:prstGeom prst="rect">
            <a:avLst/>
          </a:prstGeom>
        </p:spPr>
      </p:pic>
      <p:sp>
        <p:nvSpPr>
          <p:cNvPr id="10" name="CuadroTexto 9">
            <a:extLst>
              <a:ext uri="{FF2B5EF4-FFF2-40B4-BE49-F238E27FC236}">
                <a16:creationId xmlns:a16="http://schemas.microsoft.com/office/drawing/2014/main" id="{A4AEDACC-FF4D-70C0-9729-F51DDE0EB238}"/>
              </a:ext>
            </a:extLst>
          </p:cNvPr>
          <p:cNvSpPr txBox="1"/>
          <p:nvPr/>
        </p:nvSpPr>
        <p:spPr>
          <a:xfrm>
            <a:off x="7368209" y="5408645"/>
            <a:ext cx="3903998" cy="923330"/>
          </a:xfrm>
          <a:prstGeom prst="rect">
            <a:avLst/>
          </a:prstGeom>
          <a:solidFill>
            <a:schemeClr val="accent1">
              <a:lumMod val="20000"/>
              <a:lumOff val="80000"/>
            </a:schemeClr>
          </a:solidFill>
        </p:spPr>
        <p:txBody>
          <a:bodyPr wrap="square" rtlCol="0">
            <a:spAutoFit/>
          </a:bodyPr>
          <a:lstStyle/>
          <a:p>
            <a:r>
              <a:rPr lang="es-MX" dirty="0"/>
              <a:t>Extensión: 2,819.26 Km2</a:t>
            </a:r>
          </a:p>
          <a:p>
            <a:r>
              <a:rPr lang="es-MX" dirty="0"/>
              <a:t>Población: </a:t>
            </a:r>
            <a:r>
              <a:rPr lang="es-PE" dirty="0"/>
              <a:t>10´178,810</a:t>
            </a:r>
            <a:r>
              <a:rPr lang="es-MX" dirty="0"/>
              <a:t> habitantes</a:t>
            </a:r>
          </a:p>
          <a:p>
            <a:r>
              <a:rPr lang="es-MX" dirty="0"/>
              <a:t>Densidad aproximada: 3,600 hab./Km2</a:t>
            </a:r>
            <a:endParaRPr lang="es-PE" dirty="0"/>
          </a:p>
        </p:txBody>
      </p:sp>
    </p:spTree>
    <p:extLst>
      <p:ext uri="{BB962C8B-B14F-4D97-AF65-F5344CB8AC3E}">
        <p14:creationId xmlns:p14="http://schemas.microsoft.com/office/powerpoint/2010/main" val="353146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pic>
        <p:nvPicPr>
          <p:cNvPr id="2" name="Imagen 1">
            <a:extLst>
              <a:ext uri="{FF2B5EF4-FFF2-40B4-BE49-F238E27FC236}">
                <a16:creationId xmlns:a16="http://schemas.microsoft.com/office/drawing/2014/main" id="{30004261-2C0E-2642-1BE9-D8A5F7D4D861}"/>
              </a:ext>
            </a:extLst>
          </p:cNvPr>
          <p:cNvPicPr>
            <a:picLocks noChangeAspect="1"/>
          </p:cNvPicPr>
          <p:nvPr/>
        </p:nvPicPr>
        <p:blipFill>
          <a:blip r:embed="rId2"/>
          <a:stretch>
            <a:fillRect/>
          </a:stretch>
        </p:blipFill>
        <p:spPr>
          <a:xfrm>
            <a:off x="5437158" y="1649205"/>
            <a:ext cx="4843670" cy="4843670"/>
          </a:xfrm>
          <a:prstGeom prst="rect">
            <a:avLst/>
          </a:prstGeom>
        </p:spPr>
      </p:pic>
      <p:pic>
        <p:nvPicPr>
          <p:cNvPr id="3" name="Imagen 2">
            <a:extLst>
              <a:ext uri="{FF2B5EF4-FFF2-40B4-BE49-F238E27FC236}">
                <a16:creationId xmlns:a16="http://schemas.microsoft.com/office/drawing/2014/main" id="{9B79A6B7-0AE7-F2A4-6AE1-0200FE255069}"/>
              </a:ext>
            </a:extLst>
          </p:cNvPr>
          <p:cNvPicPr>
            <a:picLocks noChangeAspect="1"/>
          </p:cNvPicPr>
          <p:nvPr/>
        </p:nvPicPr>
        <p:blipFill>
          <a:blip r:embed="rId3"/>
          <a:stretch>
            <a:fillRect/>
          </a:stretch>
        </p:blipFill>
        <p:spPr>
          <a:xfrm>
            <a:off x="1772043" y="1860191"/>
            <a:ext cx="2747947" cy="4421697"/>
          </a:xfrm>
          <a:prstGeom prst="rect">
            <a:avLst/>
          </a:prstGeom>
        </p:spPr>
      </p:pic>
    </p:spTree>
    <p:extLst>
      <p:ext uri="{BB962C8B-B14F-4D97-AF65-F5344CB8AC3E}">
        <p14:creationId xmlns:p14="http://schemas.microsoft.com/office/powerpoint/2010/main" val="216703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Autofit/>
          </a:bodyPr>
          <a:lstStyle/>
          <a:p>
            <a:r>
              <a:rPr lang="es-MX" sz="3600" dirty="0">
                <a:solidFill>
                  <a:srgbClr val="00F3B5"/>
                </a:solidFill>
                <a:latin typeface="Prompt" panose="00000800000000000000" pitchFamily="2" charset="-34"/>
                <a:cs typeface="Prompt" panose="00000800000000000000" pitchFamily="2" charset="-34"/>
              </a:rPr>
              <a:t>El mercado inmobiliario: evolución, desarrollo y proyecciones.</a:t>
            </a:r>
            <a:endParaRPr lang="es-ES" sz="3600" dirty="0"/>
          </a:p>
        </p:txBody>
      </p:sp>
      <p:sp>
        <p:nvSpPr>
          <p:cNvPr id="2" name="CuadroTexto 1">
            <a:extLst>
              <a:ext uri="{FF2B5EF4-FFF2-40B4-BE49-F238E27FC236}">
                <a16:creationId xmlns:a16="http://schemas.microsoft.com/office/drawing/2014/main" id="{1CE0E478-898D-BD56-1B25-8AD0C5740B1C}"/>
              </a:ext>
            </a:extLst>
          </p:cNvPr>
          <p:cNvSpPr txBox="1"/>
          <p:nvPr/>
        </p:nvSpPr>
        <p:spPr>
          <a:xfrm>
            <a:off x="283179" y="3829416"/>
            <a:ext cx="1417982" cy="523220"/>
          </a:xfrm>
          <a:prstGeom prst="rect">
            <a:avLst/>
          </a:prstGeom>
          <a:noFill/>
        </p:spPr>
        <p:txBody>
          <a:bodyPr wrap="square">
            <a:spAutoFit/>
          </a:bodyPr>
          <a:lstStyle/>
          <a:p>
            <a:r>
              <a:rPr lang="es-PE" sz="2800" b="1" dirty="0">
                <a:solidFill>
                  <a:srgbClr val="7030A0"/>
                </a:solidFill>
              </a:rPr>
              <a:t>PERÚ</a:t>
            </a:r>
          </a:p>
        </p:txBody>
      </p:sp>
      <p:pic>
        <p:nvPicPr>
          <p:cNvPr id="3" name="Imagen 2">
            <a:extLst>
              <a:ext uri="{FF2B5EF4-FFF2-40B4-BE49-F238E27FC236}">
                <a16:creationId xmlns:a16="http://schemas.microsoft.com/office/drawing/2014/main" id="{A898A491-9593-10FD-9C16-94AE003B8E46}"/>
              </a:ext>
            </a:extLst>
          </p:cNvPr>
          <p:cNvPicPr>
            <a:picLocks noChangeAspect="1"/>
          </p:cNvPicPr>
          <p:nvPr/>
        </p:nvPicPr>
        <p:blipFill>
          <a:blip r:embed="rId2"/>
          <a:stretch>
            <a:fillRect/>
          </a:stretch>
        </p:blipFill>
        <p:spPr>
          <a:xfrm>
            <a:off x="2001707" y="2241312"/>
            <a:ext cx="3238500" cy="3352800"/>
          </a:xfrm>
          <a:prstGeom prst="rect">
            <a:avLst/>
          </a:prstGeom>
        </p:spPr>
      </p:pic>
      <p:sp>
        <p:nvSpPr>
          <p:cNvPr id="5" name="Rectángulo 4">
            <a:extLst>
              <a:ext uri="{FF2B5EF4-FFF2-40B4-BE49-F238E27FC236}">
                <a16:creationId xmlns:a16="http://schemas.microsoft.com/office/drawing/2014/main" id="{9FC694FD-AC89-45B3-79B0-290C586D8166}"/>
              </a:ext>
            </a:extLst>
          </p:cNvPr>
          <p:cNvSpPr/>
          <p:nvPr/>
        </p:nvSpPr>
        <p:spPr>
          <a:xfrm>
            <a:off x="2001708" y="2712679"/>
            <a:ext cx="3238500" cy="1444487"/>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PE"/>
          </a:p>
        </p:txBody>
      </p:sp>
      <p:sp>
        <p:nvSpPr>
          <p:cNvPr id="6" name="CuadroTexto 5">
            <a:extLst>
              <a:ext uri="{FF2B5EF4-FFF2-40B4-BE49-F238E27FC236}">
                <a16:creationId xmlns:a16="http://schemas.microsoft.com/office/drawing/2014/main" id="{F8A63988-6087-720D-45A5-80307C9F8F86}"/>
              </a:ext>
            </a:extLst>
          </p:cNvPr>
          <p:cNvSpPr txBox="1"/>
          <p:nvPr/>
        </p:nvSpPr>
        <p:spPr>
          <a:xfrm>
            <a:off x="5913395" y="5669453"/>
            <a:ext cx="1869606" cy="523220"/>
          </a:xfrm>
          <a:prstGeom prst="rect">
            <a:avLst/>
          </a:prstGeom>
          <a:noFill/>
        </p:spPr>
        <p:txBody>
          <a:bodyPr wrap="square">
            <a:spAutoFit/>
          </a:bodyPr>
          <a:lstStyle/>
          <a:p>
            <a:r>
              <a:rPr lang="es-PE" sz="2800" b="1" dirty="0">
                <a:solidFill>
                  <a:srgbClr val="7030A0"/>
                </a:solidFill>
              </a:rPr>
              <a:t>COLOMBIA</a:t>
            </a:r>
          </a:p>
        </p:txBody>
      </p:sp>
      <p:sp>
        <p:nvSpPr>
          <p:cNvPr id="7" name="CuadroTexto 6">
            <a:extLst>
              <a:ext uri="{FF2B5EF4-FFF2-40B4-BE49-F238E27FC236}">
                <a16:creationId xmlns:a16="http://schemas.microsoft.com/office/drawing/2014/main" id="{D4238AC6-6AA0-6ED6-92D5-314A568914C7}"/>
              </a:ext>
            </a:extLst>
          </p:cNvPr>
          <p:cNvSpPr txBox="1"/>
          <p:nvPr/>
        </p:nvSpPr>
        <p:spPr>
          <a:xfrm>
            <a:off x="6139207" y="3829416"/>
            <a:ext cx="1417982" cy="523220"/>
          </a:xfrm>
          <a:prstGeom prst="rect">
            <a:avLst/>
          </a:prstGeom>
          <a:noFill/>
        </p:spPr>
        <p:txBody>
          <a:bodyPr wrap="square">
            <a:spAutoFit/>
          </a:bodyPr>
          <a:lstStyle/>
          <a:p>
            <a:r>
              <a:rPr lang="es-PE" sz="2800" b="1" dirty="0">
                <a:solidFill>
                  <a:srgbClr val="7030A0"/>
                </a:solidFill>
              </a:rPr>
              <a:t>MÉXICO</a:t>
            </a:r>
          </a:p>
        </p:txBody>
      </p:sp>
      <p:sp>
        <p:nvSpPr>
          <p:cNvPr id="8" name="CuadroTexto 7">
            <a:extLst>
              <a:ext uri="{FF2B5EF4-FFF2-40B4-BE49-F238E27FC236}">
                <a16:creationId xmlns:a16="http://schemas.microsoft.com/office/drawing/2014/main" id="{6710C6D6-5138-9A1E-DA08-46B5854F088C}"/>
              </a:ext>
            </a:extLst>
          </p:cNvPr>
          <p:cNvSpPr txBox="1"/>
          <p:nvPr/>
        </p:nvSpPr>
        <p:spPr>
          <a:xfrm>
            <a:off x="6424582" y="1940073"/>
            <a:ext cx="1417982" cy="523220"/>
          </a:xfrm>
          <a:prstGeom prst="rect">
            <a:avLst/>
          </a:prstGeom>
          <a:noFill/>
        </p:spPr>
        <p:txBody>
          <a:bodyPr wrap="square">
            <a:spAutoFit/>
          </a:bodyPr>
          <a:lstStyle/>
          <a:p>
            <a:r>
              <a:rPr lang="es-MX" sz="2800" b="1" dirty="0">
                <a:solidFill>
                  <a:srgbClr val="7030A0"/>
                </a:solidFill>
              </a:rPr>
              <a:t>C</a:t>
            </a:r>
            <a:r>
              <a:rPr lang="es-PE" sz="2800" b="1" dirty="0">
                <a:solidFill>
                  <a:srgbClr val="7030A0"/>
                </a:solidFill>
              </a:rPr>
              <a:t>HILE</a:t>
            </a:r>
          </a:p>
        </p:txBody>
      </p:sp>
      <p:pic>
        <p:nvPicPr>
          <p:cNvPr id="9" name="Imagen 8">
            <a:extLst>
              <a:ext uri="{FF2B5EF4-FFF2-40B4-BE49-F238E27FC236}">
                <a16:creationId xmlns:a16="http://schemas.microsoft.com/office/drawing/2014/main" id="{459EA35D-CEE3-E88F-9CFA-45FB18853738}"/>
              </a:ext>
            </a:extLst>
          </p:cNvPr>
          <p:cNvPicPr>
            <a:picLocks noChangeAspect="1"/>
          </p:cNvPicPr>
          <p:nvPr/>
        </p:nvPicPr>
        <p:blipFill>
          <a:blip r:embed="rId3"/>
          <a:stretch>
            <a:fillRect/>
          </a:stretch>
        </p:blipFill>
        <p:spPr>
          <a:xfrm>
            <a:off x="7842565" y="1457851"/>
            <a:ext cx="3800474" cy="5076158"/>
          </a:xfrm>
          <a:prstGeom prst="rect">
            <a:avLst/>
          </a:prstGeom>
        </p:spPr>
      </p:pic>
    </p:spTree>
    <p:extLst>
      <p:ext uri="{BB962C8B-B14F-4D97-AF65-F5344CB8AC3E}">
        <p14:creationId xmlns:p14="http://schemas.microsoft.com/office/powerpoint/2010/main" val="177770515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13968</TotalTime>
  <Words>1068</Words>
  <Application>Microsoft Office PowerPoint</Application>
  <PresentationFormat>Panorámica</PresentationFormat>
  <Paragraphs>64</Paragraphs>
  <Slides>25</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25</vt:i4>
      </vt:variant>
    </vt:vector>
  </HeadingPairs>
  <TitlesOfParts>
    <vt:vector size="33" baseType="lpstr">
      <vt:lpstr>Arial</vt:lpstr>
      <vt:lpstr>Calibri</vt:lpstr>
      <vt:lpstr>Calibri Light</vt:lpstr>
      <vt:lpstr>ibpmplex</vt:lpstr>
      <vt:lpstr>Prompt</vt:lpstr>
      <vt:lpstr>Segoe UI</vt:lpstr>
      <vt:lpstr>Times New Roman</vt:lpstr>
      <vt:lpstr>Tema de Office</vt:lpstr>
      <vt:lpstr>Presentación de PowerPoint</vt:lpstr>
      <vt:lpstr>Presentación de PowerPoint</vt:lpstr>
      <vt:lpstr>Mercado Inmobiliario Actual y Proyectos de Vivienda de Interés Social.</vt:lpstr>
      <vt:lpstr>Temario</vt:lpstr>
      <vt:lpstr>El mercado inmobiliario: evolución, desarrollo y proyecciones.</vt:lpstr>
      <vt:lpstr>El mercado inmobiliario: evolución, desarrollo y proyecciones.</vt:lpstr>
      <vt:lpstr>El mercado inmobiliario: evolución, desarrollo y proyecciones.</vt:lpstr>
      <vt:lpstr>El mercado inmobiliario: evolución, desarrollo y proyecciones.</vt:lpstr>
      <vt:lpstr>El mercado inmobiliario: evolución, desarrollo y proyecciones.</vt:lpstr>
      <vt:lpstr>El mercado inmobiliario: evolución, desarrollo y proyecciones.</vt:lpstr>
      <vt:lpstr>El mercado inmobiliario: evolución, desarrollo y proyecciones.</vt:lpstr>
      <vt:lpstr>El mercado inmobiliario: evolución, desarrollo y proyecciones.</vt:lpstr>
      <vt:lpstr>El mercado inmobiliario: evolución, desarrollo y proyecciones.</vt:lpstr>
      <vt:lpstr>El mercado inmobiliario: evolución, desarrollo y proyecciones.</vt:lpstr>
      <vt:lpstr>El mercado inmobiliario: evolución, desarrollo y proyecciones.</vt:lpstr>
      <vt:lpstr>El mercado inmobiliario: evolución, desarrollo y proyecciones.</vt:lpstr>
      <vt:lpstr>El mercado inmobiliario: evolución, desarrollo y proyecciones.</vt:lpstr>
      <vt:lpstr>Proyectos inmobiliarios de vivienda de interés social: MIVIVIENDA y Techo Propio.</vt:lpstr>
      <vt:lpstr>Proyectos inmobiliarios de vivienda de interés social.</vt:lpstr>
      <vt:lpstr>Proyectos inmobiliarios de vivienda de interés social.</vt:lpstr>
      <vt:lpstr>Conceptos, requisitos y formas de financiamiento.</vt:lpstr>
      <vt:lpstr>Conceptos, requisitos y formas de financiamiento.</vt:lpstr>
      <vt:lpstr>Conceptos, requisitos y formas de financiamiento.</vt:lpstr>
      <vt:lpstr>Conceptos, requisitos y formas de financiamiento.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PEDRO PRIETO MELGAR</cp:lastModifiedBy>
  <cp:revision>15</cp:revision>
  <dcterms:created xsi:type="dcterms:W3CDTF">2022-04-19T18:02:09Z</dcterms:created>
  <dcterms:modified xsi:type="dcterms:W3CDTF">2023-12-13T10:48:45Z</dcterms:modified>
</cp:coreProperties>
</file>